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6" r:id="rId5"/>
    <p:sldId id="258" r:id="rId6"/>
    <p:sldId id="259" r:id="rId7"/>
    <p:sldId id="714" r:id="rId8"/>
    <p:sldId id="264" r:id="rId9"/>
    <p:sldId id="265" r:id="rId10"/>
    <p:sldId id="266" r:id="rId11"/>
    <p:sldId id="671" r:id="rId12"/>
    <p:sldId id="267" r:id="rId13"/>
    <p:sldId id="672" r:id="rId14"/>
    <p:sldId id="695" r:id="rId15"/>
    <p:sldId id="696" r:id="rId16"/>
    <p:sldId id="715" r:id="rId17"/>
    <p:sldId id="697" r:id="rId18"/>
    <p:sldId id="698" r:id="rId19"/>
    <p:sldId id="699" r:id="rId20"/>
    <p:sldId id="700" r:id="rId21"/>
    <p:sldId id="701" r:id="rId22"/>
    <p:sldId id="702" r:id="rId23"/>
    <p:sldId id="703" r:id="rId24"/>
    <p:sldId id="704" r:id="rId25"/>
    <p:sldId id="705" r:id="rId26"/>
    <p:sldId id="707" r:id="rId27"/>
    <p:sldId id="706" r:id="rId28"/>
    <p:sldId id="724" r:id="rId29"/>
    <p:sldId id="710" r:id="rId30"/>
    <p:sldId id="711" r:id="rId31"/>
    <p:sldId id="712" r:id="rId32"/>
    <p:sldId id="713" r:id="rId33"/>
    <p:sldId id="675" r:id="rId34"/>
    <p:sldId id="716" r:id="rId35"/>
    <p:sldId id="718" r:id="rId36"/>
    <p:sldId id="719" r:id="rId37"/>
    <p:sldId id="676" r:id="rId38"/>
    <p:sldId id="721" r:id="rId39"/>
    <p:sldId id="722" r:id="rId40"/>
    <p:sldId id="693" r:id="rId41"/>
    <p:sldId id="720" r:id="rId42"/>
    <p:sldId id="723" r:id="rId43"/>
    <p:sldId id="269" r:id="rId44"/>
    <p:sldId id="270" r:id="rId45"/>
    <p:sldId id="271" r:id="rId46"/>
    <p:sldId id="272" r:id="rId47"/>
    <p:sldId id="273" r:id="rId48"/>
    <p:sldId id="688" r:id="rId49"/>
    <p:sldId id="275" r:id="rId50"/>
    <p:sldId id="287" r:id="rId51"/>
    <p:sldId id="286" r:id="rId52"/>
    <p:sldId id="280" r:id="rId53"/>
    <p:sldId id="281" r:id="rId54"/>
    <p:sldId id="689" r:id="rId55"/>
    <p:sldId id="691" r:id="rId56"/>
    <p:sldId id="285" r:id="rId5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7FFBD-BDED-4032-A826-9B274C066276}" v="28" dt="2020-07-23T21:14:34.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365" y="7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3/18/2021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3/18/2021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The NFHS is the national leader and advocate for high school athletics and performing arts programs. Services of the NFHS reach more than 19,000 high schools and 12 million participants throughout the 8 NFHS sections across</a:t>
            </a:r>
            <a:r>
              <a:rPr lang="en-US" baseline="0"/>
              <a:t> the U.S.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A significant responsibility</a:t>
            </a:r>
            <a:r>
              <a:rPr lang="en-US" baseline="0"/>
              <a:t> of the NFHS is the commitment to writing quality playing rules for 17 high school sports for boys and girls, in addition to providing educational resources for high school coaches, officials, parents and students.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It is the vision of the NFHS to help prepare tomorrow’s leaders for the next level of life through the many program offerings in education-based</a:t>
            </a:r>
            <a:r>
              <a:rPr lang="en-US" baseline="0"/>
              <a:t> athletics and activities.</a:t>
            </a:r>
            <a:endParaRPr lang="en-US"/>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364932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a:solidFill>
                  <a:schemeClr val="tx1"/>
                </a:solidFill>
                <a:latin typeface="+mn-lt"/>
                <a:ea typeface="+mn-ea"/>
                <a:cs typeface="+mn-cs"/>
              </a:rPr>
              <a:t>Rules </a:t>
            </a:r>
            <a:r>
              <a:rPr lang="en-US" sz="1200" b="1" kern="1200">
                <a:solidFill>
                  <a:schemeClr val="tx1"/>
                </a:solidFill>
                <a:effectLst/>
                <a:latin typeface="+mn-lt"/>
                <a:ea typeface="+mn-ea"/>
                <a:cs typeface="+mn-cs"/>
              </a:rPr>
              <a:t>3-18-2, 3-18-3g: </a:t>
            </a:r>
            <a:r>
              <a:rPr lang="en-US" sz="1200" kern="1200">
                <a:solidFill>
                  <a:schemeClr val="tx1"/>
                </a:solidFill>
                <a:effectLst/>
                <a:latin typeface="+mn-lt"/>
                <a:ea typeface="+mn-ea"/>
                <a:cs typeface="+mn-cs"/>
              </a:rPr>
              <a:t>The manner in the way free throws must be taken has been more clearly defined.</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With players now able to put the ball into play and shoot, it becomes vital for the defender to know when they are able to attack. By mandating that the ball is clearly and visibly put into play, it is clear to everyone, including the timekeeper, when the ball is in play.</a:t>
            </a: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49450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Rule 3-20-2a: </a:t>
            </a:r>
            <a:r>
              <a:rPr lang="en-US"/>
              <a:t>The scorekeeper shall be provided with players and officials full names at least 15 minutes before the start of the contest.</a:t>
            </a:r>
          </a:p>
          <a:p>
            <a:r>
              <a:rPr lang="en-US"/>
              <a:t>The date, place and starting and ending time of the game, </a:t>
            </a:r>
            <a:r>
              <a:rPr lang="en-US" u="sng">
                <a:solidFill>
                  <a:srgbClr val="FF0000"/>
                </a:solidFill>
              </a:rPr>
              <a:t>names of officials,</a:t>
            </a:r>
            <a:r>
              <a:rPr lang="en-US">
                <a:solidFill>
                  <a:srgbClr val="FF0000"/>
                </a:solidFill>
              </a:rPr>
              <a:t> </a:t>
            </a:r>
            <a:r>
              <a:rPr lang="en-US"/>
              <a:t>names of teams, </a:t>
            </a:r>
            <a:r>
              <a:rPr lang="en-US" u="sng">
                <a:solidFill>
                  <a:srgbClr val="FF0000"/>
                </a:solidFill>
              </a:rPr>
              <a:t>full</a:t>
            </a:r>
            <a:r>
              <a:rPr lang="en-US">
                <a:solidFill>
                  <a:srgbClr val="FF0000"/>
                </a:solidFill>
              </a:rPr>
              <a:t> </a:t>
            </a:r>
            <a:r>
              <a:rPr lang="en-US"/>
              <a:t>player names and corresponding cap numbers in numerical order for all players (the team roster </a:t>
            </a:r>
            <a:r>
              <a:rPr lang="en-US" u="sng">
                <a:solidFill>
                  <a:srgbClr val="FF0000"/>
                </a:solidFill>
              </a:rPr>
              <a:t>with full player names</a:t>
            </a:r>
            <a:r>
              <a:rPr lang="en-US">
                <a:solidFill>
                  <a:srgbClr val="FF0000"/>
                </a:solidFill>
              </a:rPr>
              <a:t> </a:t>
            </a:r>
            <a:r>
              <a:rPr lang="en-US"/>
              <a:t>for each team with cap numbers designated must be in the secretary’s hands </a:t>
            </a:r>
            <a:r>
              <a:rPr lang="en-US" u="sng">
                <a:solidFill>
                  <a:srgbClr val="FF0000"/>
                </a:solidFill>
              </a:rPr>
              <a:t>a minimum 15 minutes prior to</a:t>
            </a:r>
            <a:r>
              <a:rPr lang="en-US">
                <a:solidFill>
                  <a:srgbClr val="FF0000"/>
                </a:solidFill>
              </a:rPr>
              <a:t> </a:t>
            </a:r>
            <a:r>
              <a:rPr lang="en-US"/>
              <a:t>the start of the game);</a:t>
            </a:r>
          </a:p>
          <a:p>
            <a:pPr rtl="0"/>
            <a:endParaRPr lang="en-US" sz="1200" b="1" i="0" u="none" strike="noStrike" kern="1200" baseline="0">
              <a:solidFill>
                <a:schemeClr val="tx1"/>
              </a:solidFill>
              <a:latin typeface="+mn-lt"/>
              <a:ea typeface="+mn-ea"/>
              <a:cs typeface="+mn-cs"/>
            </a:endParaRPr>
          </a:p>
          <a:p>
            <a:pPr rtl="0"/>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p>
          <a:p>
            <a:pPr rtl="0"/>
            <a:r>
              <a:rPr lang="en-US" sz="1200" b="0" i="0" u="none" strike="noStrike" kern="1200" baseline="0">
                <a:solidFill>
                  <a:schemeClr val="tx1"/>
                </a:solidFill>
                <a:latin typeface="+mn-lt"/>
                <a:ea typeface="+mn-ea"/>
                <a:cs typeface="+mn-cs"/>
              </a:rPr>
              <a:t>Games often begin with no names on the official scoresheet and frequently only first or last names are listed. This change clarifies that full names written on the scoresheet are required prior to the start of the game.</a:t>
            </a:r>
          </a:p>
          <a:p>
            <a:pPr rtl="0"/>
            <a:endParaRPr lang="en-US" sz="1200" b="0" i="0" u="none" strike="noStrike" kern="1200" baseline="0">
              <a:solidFill>
                <a:schemeClr val="tx1"/>
              </a:solidFill>
              <a:latin typeface="+mn-lt"/>
              <a:ea typeface="+mn-ea"/>
              <a:cs typeface="+mn-cs"/>
            </a:endParaRP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382412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kern="1200">
                <a:solidFill>
                  <a:schemeClr val="tx1"/>
                </a:solidFill>
                <a:effectLst/>
                <a:latin typeface="+mn-lt"/>
                <a:ea typeface="+mn-ea"/>
                <a:cs typeface="+mn-cs"/>
              </a:rPr>
              <a:t>Rules 4-14, 7-12-2, 7-13-4, 7-14-4: </a:t>
            </a:r>
            <a:r>
              <a:rPr lang="en-US" sz="1200" kern="1200">
                <a:solidFill>
                  <a:schemeClr val="tx1"/>
                </a:solidFill>
                <a:effectLst/>
                <a:latin typeface="+mn-lt"/>
                <a:ea typeface="+mn-ea"/>
                <a:cs typeface="+mn-cs"/>
              </a:rPr>
              <a:t>Any time the ball is removed from the water by the referee is now considered interval time.</a:t>
            </a:r>
            <a:endParaRPr lang="en-US" sz="1200" b="1" i="0" u="none" strike="noStrike" kern="1200" baseline="0">
              <a:solidFill>
                <a:schemeClr val="tx1"/>
              </a:solidFill>
              <a:latin typeface="+mn-lt"/>
              <a:ea typeface="+mn-ea"/>
              <a:cs typeface="+mn-cs"/>
            </a:endParaRPr>
          </a:p>
          <a:p>
            <a:pPr rtl="0"/>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a:t>
            </a:r>
            <a:r>
              <a:rPr lang="en-US" sz="1200" kern="1200">
                <a:solidFill>
                  <a:schemeClr val="tx1"/>
                </a:solidFill>
                <a:effectLst/>
                <a:latin typeface="+mn-lt"/>
                <a:ea typeface="+mn-ea"/>
                <a:cs typeface="+mn-cs"/>
              </a:rPr>
              <a:t> When the referee removes the ball from the water the game stops, which is an interval moment.  </a:t>
            </a: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45504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a:solidFill>
                  <a:schemeClr val="tx1"/>
                </a:solidFill>
                <a:latin typeface="+mn-lt"/>
                <a:ea typeface="+mn-ea"/>
                <a:cs typeface="+mn-cs"/>
              </a:rPr>
              <a:t>Rules </a:t>
            </a:r>
            <a:r>
              <a:rPr lang="en-US" sz="1200" b="1" kern="1200">
                <a:solidFill>
                  <a:schemeClr val="tx1"/>
                </a:solidFill>
                <a:effectLst/>
                <a:latin typeface="+mn-lt"/>
                <a:ea typeface="+mn-ea"/>
                <a:cs typeface="+mn-cs"/>
              </a:rPr>
              <a:t>4-14, 7-12-2, 7-13-4, 7-14-4: </a:t>
            </a:r>
            <a:r>
              <a:rPr lang="en-US" sz="1200" kern="1200">
                <a:solidFill>
                  <a:schemeClr val="tx1"/>
                </a:solidFill>
                <a:effectLst/>
                <a:latin typeface="+mn-lt"/>
                <a:ea typeface="+mn-ea"/>
                <a:cs typeface="+mn-cs"/>
              </a:rPr>
              <a:t> </a:t>
            </a:r>
            <a:endParaRPr lang="en-US" sz="1200" b="1" i="0" u="none" strike="noStrike" kern="1200" baseline="0">
              <a:solidFill>
                <a:schemeClr val="tx1"/>
              </a:solidFill>
              <a:latin typeface="+mn-lt"/>
              <a:ea typeface="+mn-ea"/>
              <a:cs typeface="+mn-cs"/>
            </a:endParaRPr>
          </a:p>
          <a:p>
            <a:r>
              <a:rPr lang="en-US" sz="1200"/>
              <a:t>If a player of either team commits a minor act of misconduct during interval time (the time between periods, during a timeout, before the restart after a goal, before a penalty throw is taken, </a:t>
            </a:r>
            <a:r>
              <a:rPr lang="en-US" sz="1200" u="sng">
                <a:solidFill>
                  <a:srgbClr val="FF0000"/>
                </a:solidFill>
              </a:rPr>
              <a:t>or when the ball is taken out of the water by the referee</a:t>
            </a:r>
            <a:r>
              <a:rPr lang="en-US" sz="1200">
                <a:solidFill>
                  <a:srgbClr val="FF0000"/>
                </a:solidFill>
              </a:rPr>
              <a:t>), </a:t>
            </a:r>
            <a:r>
              <a:rPr lang="en-US" sz="1200">
                <a:solidFill>
                  <a:srgbClr val="00205B"/>
                </a:solidFill>
              </a:rPr>
              <a:t>he/she is excluded for 20 seconds on the first offense.</a:t>
            </a:r>
            <a:endParaRPr lang="en-US" sz="1200">
              <a:solidFill>
                <a:srgbClr val="00205B"/>
              </a:solidFill>
              <a:highlight>
                <a:srgbClr val="FFFF00"/>
              </a:highlight>
            </a:endParaRPr>
          </a:p>
          <a:p>
            <a:pPr marL="0" indent="0">
              <a:buNone/>
            </a:pPr>
            <a:endParaRPr lang="en-US" sz="200"/>
          </a:p>
          <a:p>
            <a:r>
              <a:rPr lang="en-US" sz="1200"/>
              <a:t>If a double flagrant misconduct foul occurs during a time-out, after a goal, </a:t>
            </a:r>
            <a:r>
              <a:rPr lang="en-US" sz="1200" u="sng">
                <a:solidFill>
                  <a:srgbClr val="FF0000"/>
                </a:solidFill>
              </a:rPr>
              <a:t>or when the ball is taken out of the water by the referee</a:t>
            </a:r>
            <a:r>
              <a:rPr lang="en-US" sz="1200">
                <a:solidFill>
                  <a:srgbClr val="FF0000"/>
                </a:solidFill>
              </a:rPr>
              <a:t> </a:t>
            </a:r>
            <a:r>
              <a:rPr lang="en-US" sz="1200"/>
              <a:t>both players are excluded for the remainder of the game with their substitutions in the re-entry areas.</a:t>
            </a:r>
            <a:endParaRPr lang="en-US" sz="1100"/>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i="0" u="none" strike="noStrike" kern="1200" baseline="0">
                <a:solidFill>
                  <a:schemeClr val="tx1"/>
                </a:solidFill>
                <a:latin typeface="+mn-lt"/>
                <a:ea typeface="+mn-ea"/>
                <a:cs typeface="+mn-cs"/>
              </a:rPr>
            </a:br>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r>
              <a:rPr lang="en-US" sz="1200" kern="1200">
                <a:solidFill>
                  <a:schemeClr val="tx1"/>
                </a:solidFill>
                <a:effectLst/>
                <a:latin typeface="+mn-lt"/>
                <a:ea typeface="+mn-ea"/>
                <a:cs typeface="+mn-cs"/>
              </a:rPr>
              <a:t>When the referee removes the ball from the water the game stops, which is an interval moment.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371582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4-20: </a:t>
            </a:r>
            <a:r>
              <a:rPr lang="en-US" sz="1200" kern="1200">
                <a:solidFill>
                  <a:schemeClr val="tx1"/>
                </a:solidFill>
                <a:effectLst/>
                <a:latin typeface="+mn-lt"/>
                <a:ea typeface="+mn-ea"/>
                <a:cs typeface="+mn-cs"/>
              </a:rPr>
              <a:t>The goalkeeper may now move beyond the half distance line, shoot from anywhere and may take a penalty shot or participate in a shootout as the goalkeeper and/or shooter.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This change provides more scoring options for teams.</a:t>
            </a:r>
          </a:p>
          <a:p>
            <a:pPr rtl="0"/>
            <a:endParaRPr lang="en-US"/>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169868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4-21-1: </a:t>
            </a:r>
            <a:r>
              <a:rPr lang="en-US" sz="1200" kern="1200">
                <a:solidFill>
                  <a:schemeClr val="tx1"/>
                </a:solidFill>
                <a:effectLst/>
                <a:latin typeface="+mn-lt"/>
                <a:ea typeface="+mn-ea"/>
                <a:cs typeface="+mn-cs"/>
              </a:rPr>
              <a:t>Clarifies that at least two players must intentionally touch the ball after a free throw or restart of play inside 6 meters.</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If the foul is inside of 6 meters, the player must pass the ball to another player before a goal can be scored. Also, by allowing a direct shot on goal from a corner throw the player becomes an immediate threat that the defender must account for. This opens up the center forward position which was usually double teamed since the player taking the corner throw wasn’t able to shoot and makes the 2-meter area more accessible.</a:t>
            </a: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67016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4-21-2: </a:t>
            </a:r>
            <a:r>
              <a:rPr lang="en-US" sz="1200" kern="1200">
                <a:solidFill>
                  <a:schemeClr val="tx1"/>
                </a:solidFill>
                <a:effectLst/>
                <a:latin typeface="+mn-lt"/>
                <a:ea typeface="+mn-ea"/>
                <a:cs typeface="+mn-cs"/>
              </a:rPr>
              <a:t>If both the foul and the ball is outside of 6 meters a player may put the ball into play and then shoot.  The change also allows players to put the ball into play and score from a corner throw. </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a:t>
            </a:r>
            <a:r>
              <a:rPr lang="en-US" sz="1200" kern="1200">
                <a:solidFill>
                  <a:schemeClr val="tx1"/>
                </a:solidFill>
                <a:effectLst/>
                <a:latin typeface="+mn-lt"/>
                <a:ea typeface="+mn-ea"/>
                <a:cs typeface="+mn-cs"/>
              </a:rPr>
              <a:t>  This creates a faster and simpler game as well as encourages more action and scoring.   </a:t>
            </a:r>
          </a:p>
          <a:p>
            <a:pPr rtl="0"/>
            <a:endParaRPr lang="en-US"/>
          </a:p>
          <a:p>
            <a:pPr rtl="0"/>
            <a:endParaRPr lang="en-US"/>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113356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a:solidFill>
                  <a:schemeClr val="tx1"/>
                </a:solidFill>
                <a:latin typeface="+mn-lt"/>
                <a:ea typeface="+mn-ea"/>
                <a:cs typeface="+mn-cs"/>
              </a:rPr>
              <a:t>Rule 4-21-2:  </a:t>
            </a:r>
            <a:r>
              <a:rPr lang="en-US" sz="1200"/>
              <a:t>A goal can be scored from anywhere after visibly putting the ball into play after the following:</a:t>
            </a:r>
          </a:p>
          <a:p>
            <a:pPr marL="350838" indent="0">
              <a:buNone/>
              <a:tabLst>
                <a:tab pos="350838" algn="l"/>
                <a:tab pos="685800" algn="l"/>
                <a:tab pos="914400" algn="l"/>
              </a:tabLst>
            </a:pPr>
            <a:r>
              <a:rPr lang="en-US" sz="1200"/>
              <a:t>a.  a foul outside of 6 meters with the ball located outside of 6 meters;</a:t>
            </a:r>
          </a:p>
          <a:p>
            <a:pPr marL="350838" indent="0">
              <a:buNone/>
              <a:tabLst>
                <a:tab pos="350838" algn="l"/>
                <a:tab pos="685800" algn="l"/>
                <a:tab pos="914400" algn="l"/>
              </a:tabLst>
            </a:pPr>
            <a:r>
              <a:rPr lang="en-US" sz="1200"/>
              <a:t>b.  a corner throw;</a:t>
            </a:r>
          </a:p>
          <a:p>
            <a:pPr marL="350838" indent="0">
              <a:buNone/>
              <a:tabLst>
                <a:tab pos="350838" algn="l"/>
                <a:tab pos="685800" algn="l"/>
                <a:tab pos="914400" algn="l"/>
              </a:tabLst>
            </a:pPr>
            <a:r>
              <a:rPr lang="en-US" sz="1200"/>
              <a:t>c.  a goal throw;</a:t>
            </a:r>
          </a:p>
          <a:p>
            <a:pPr marL="350838" indent="0">
              <a:buNone/>
              <a:tabLst>
                <a:tab pos="350838" algn="l"/>
                <a:tab pos="685800" algn="l"/>
                <a:tab pos="914400" algn="l"/>
              </a:tabLst>
            </a:pPr>
            <a:r>
              <a:rPr lang="en-US" sz="1200"/>
              <a:t>d.  at the start or restart of play outside of 6 meters;</a:t>
            </a:r>
          </a:p>
          <a:p>
            <a:pPr marL="350838" indent="0">
              <a:buNone/>
              <a:tabLst>
                <a:tab pos="350838" algn="l"/>
                <a:tab pos="685800" algn="l"/>
                <a:tab pos="914400" algn="l"/>
              </a:tabLst>
            </a:pPr>
            <a:r>
              <a:rPr lang="en-US" sz="1200"/>
              <a:t>e.  the ball leaving the side of play outside of 6 meters;</a:t>
            </a:r>
          </a:p>
          <a:p>
            <a:pPr marL="350838" indent="0">
              <a:buNone/>
              <a:tabLst>
                <a:tab pos="350838" algn="l"/>
                <a:tab pos="685800" algn="l"/>
                <a:tab pos="914400" algn="l"/>
              </a:tabLst>
            </a:pPr>
            <a:r>
              <a:rPr lang="en-US" sz="1200"/>
              <a:t>f.   after a goal;</a:t>
            </a:r>
          </a:p>
          <a:p>
            <a:pPr marL="350838" indent="0">
              <a:buNone/>
              <a:tabLst>
                <a:tab pos="350838" algn="l"/>
                <a:tab pos="685800" algn="l"/>
                <a:tab pos="914400" algn="l"/>
              </a:tabLst>
            </a:pPr>
            <a:r>
              <a:rPr lang="en-US" sz="1200"/>
              <a:t>g.  after a time-out;</a:t>
            </a:r>
          </a:p>
          <a:p>
            <a:pPr marL="350838" indent="0">
              <a:buNone/>
              <a:tabLst>
                <a:tab pos="350838" algn="l"/>
                <a:tab pos="685800" algn="l"/>
                <a:tab pos="914400" algn="l"/>
              </a:tabLst>
            </a:pPr>
            <a:r>
              <a:rPr lang="en-US" sz="1200"/>
              <a:t>h.  after the referee returns the ball back to the pool outside of 6-meters or to a player taking a corner throw. </a:t>
            </a:r>
            <a:br>
              <a:rPr lang="en-US" sz="1200"/>
            </a:br>
            <a:r>
              <a:rPr lang="en-US" sz="1200" b="1"/>
              <a:t>NOTE: </a:t>
            </a:r>
            <a:r>
              <a:rPr lang="en-US" sz="1200"/>
              <a:t>If the ball was removed from inside of 6-meters, the player cannot shoot after putting the ball into play (exception: corner throw).</a:t>
            </a:r>
          </a:p>
          <a:p>
            <a:pPr rtl="0"/>
            <a:r>
              <a:rPr lang="en-US" sz="1200" kern="1200">
                <a:solidFill>
                  <a:schemeClr val="tx1"/>
                </a:solidFill>
                <a:effectLst/>
                <a:latin typeface="+mn-lt"/>
                <a:ea typeface="+mn-ea"/>
                <a:cs typeface="+mn-cs"/>
              </a:rPr>
              <a:t> </a:t>
            </a:r>
            <a:endParaRPr lang="en-US" sz="1200" b="1" i="0" u="none" strike="noStrike" kern="1200" baseline="0">
              <a:solidFill>
                <a:schemeClr val="tx1"/>
              </a:solidFill>
              <a:latin typeface="+mn-lt"/>
              <a:ea typeface="+mn-ea"/>
              <a:cs typeface="+mn-cs"/>
            </a:endParaRPr>
          </a:p>
          <a:p>
            <a:pPr rtl="0"/>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p>
          <a:p>
            <a:pPr rtl="0"/>
            <a:r>
              <a:rPr lang="en-US" sz="1200" b="0" i="0" u="none" strike="noStrike" kern="1200" baseline="0">
                <a:solidFill>
                  <a:schemeClr val="tx1"/>
                </a:solidFill>
                <a:latin typeface="+mn-lt"/>
                <a:ea typeface="+mn-ea"/>
                <a:cs typeface="+mn-cs"/>
              </a:rPr>
              <a:t>This change allows players to put the ball into play outside of 6 meters or from a corner throw. This creates a faster and simpler game as well as creating more action and scoring.  Additionally, a goal can be scored a</a:t>
            </a:r>
            <a:r>
              <a:rPr lang="en-US" sz="1200" kern="1200">
                <a:solidFill>
                  <a:schemeClr val="tx1"/>
                </a:solidFill>
                <a:effectLst/>
                <a:latin typeface="+mn-lt"/>
                <a:ea typeface="+mn-ea"/>
                <a:cs typeface="+mn-cs"/>
              </a:rPr>
              <a:t>t the start of a quarter or restart of play outside of 6 meters, including neutral throws outside of 6 meters.</a:t>
            </a:r>
            <a:endParaRPr lang="en-US" sz="1200" b="0" i="0" u="none" strike="noStrike" kern="1200" baseline="0">
              <a:solidFill>
                <a:schemeClr val="tx1"/>
              </a:solidFill>
              <a:latin typeface="+mn-lt"/>
              <a:ea typeface="+mn-ea"/>
              <a:cs typeface="+mn-cs"/>
            </a:endParaRPr>
          </a:p>
          <a:p>
            <a:pPr rtl="0"/>
            <a:endParaRPr lang="en-US" sz="1200" b="0" i="0" u="none" strike="noStrike" kern="1200" baseline="0">
              <a:solidFill>
                <a:schemeClr val="tx1"/>
              </a:solidFill>
              <a:latin typeface="+mn-lt"/>
              <a:ea typeface="+mn-ea"/>
              <a:cs typeface="+mn-cs"/>
            </a:endParaRPr>
          </a:p>
          <a:p>
            <a:pPr rtl="0"/>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3204633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baseline="0">
                <a:solidFill>
                  <a:schemeClr val="tx1"/>
                </a:solidFill>
                <a:latin typeface="+mn-lt"/>
                <a:ea typeface="+mn-ea"/>
                <a:cs typeface="+mn-cs"/>
              </a:rPr>
              <a:t>Rule 4-21-3: </a:t>
            </a:r>
            <a:r>
              <a:rPr lang="en-US" sz="1200" b="1" kern="1200">
                <a:solidFill>
                  <a:schemeClr val="tx1"/>
                </a:solidFill>
                <a:effectLst/>
                <a:latin typeface="+mn-lt"/>
                <a:ea typeface="+mn-ea"/>
                <a:cs typeface="+mn-cs"/>
              </a:rPr>
              <a:t>4-21-3: </a:t>
            </a:r>
            <a:r>
              <a:rPr lang="en-US" sz="1200" kern="1200">
                <a:solidFill>
                  <a:schemeClr val="tx1"/>
                </a:solidFill>
                <a:effectLst/>
                <a:latin typeface="+mn-lt"/>
                <a:ea typeface="+mn-ea"/>
                <a:cs typeface="+mn-cs"/>
              </a:rPr>
              <a:t>The signal for awarding a free throw outside but within one meter of the 6-meter line has been altered. </a:t>
            </a:r>
            <a:endParaRPr lang="en-US" sz="1200" b="1" i="0" u="none" strike="noStrike" kern="1200" baseline="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If a free throw is awarded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 </a:t>
            </a:r>
          </a:p>
          <a:p>
            <a:pPr rtl="0"/>
            <a:br>
              <a:rPr lang="en-US" sz="1200" b="1" i="0" u="none" strike="noStrike" kern="1200" baseline="0">
                <a:solidFill>
                  <a:schemeClr val="tx1"/>
                </a:solidFill>
                <a:latin typeface="+mn-lt"/>
                <a:ea typeface="+mn-ea"/>
                <a:cs typeface="+mn-cs"/>
              </a:rPr>
            </a:br>
            <a:r>
              <a:rPr lang="en-US" sz="1200" b="1" i="0" u="none" strike="noStrike" kern="1200" baseline="0">
                <a:solidFill>
                  <a:schemeClr val="tx1"/>
                </a:solidFill>
                <a:latin typeface="+mn-lt"/>
                <a:ea typeface="+mn-ea"/>
                <a:cs typeface="+mn-cs"/>
              </a:rPr>
              <a:t>Rationale:</a:t>
            </a:r>
            <a:r>
              <a:rPr lang="en-US" sz="1200" b="0" i="0" u="none" strike="noStrike" kern="1200" baseline="0">
                <a:solidFill>
                  <a:schemeClr val="tx1"/>
                </a:solidFill>
                <a:latin typeface="+mn-lt"/>
                <a:ea typeface="+mn-ea"/>
                <a:cs typeface="+mn-cs"/>
              </a:rPr>
              <a:t> </a:t>
            </a:r>
            <a:r>
              <a:rPr lang="en-US" sz="1200" kern="1200">
                <a:solidFill>
                  <a:schemeClr val="tx1"/>
                </a:solidFill>
                <a:effectLst/>
                <a:latin typeface="+mn-lt"/>
                <a:ea typeface="+mn-ea"/>
                <a:cs typeface="+mn-cs"/>
              </a:rPr>
              <a:t>By changing the signal to a raise hand, the award of a free throw becomes clear to everyone on the pool deck. </a:t>
            </a:r>
            <a:endParaRPr lang="en-US" sz="1200" b="0" i="0" u="none" strike="noStrike" kern="1200" baseline="0">
              <a:solidFill>
                <a:schemeClr val="tx1"/>
              </a:solidFill>
              <a:latin typeface="+mn-lt"/>
              <a:ea typeface="+mn-ea"/>
              <a:cs typeface="+mn-cs"/>
            </a:endParaRPr>
          </a:p>
          <a:p>
            <a:pPr rtl="0"/>
            <a:r>
              <a:rPr lang="en-US" sz="1200" b="0" i="0" u="none" strike="noStrike" kern="1200" baseline="0">
                <a:solidFill>
                  <a:schemeClr val="tx1"/>
                </a:solidFill>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3942277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4-21-4: </a:t>
            </a:r>
            <a:r>
              <a:rPr lang="en-US" sz="1200" kern="1200">
                <a:solidFill>
                  <a:schemeClr val="tx1"/>
                </a:solidFill>
                <a:effectLst/>
                <a:latin typeface="+mn-lt"/>
                <a:ea typeface="+mn-ea"/>
                <a:cs typeface="+mn-cs"/>
              </a:rPr>
              <a:t>If, at the award of a foul outside 6 meters, the ball is inside of 6 meters, a goal may not be scored directly or after the ball is put into play. </a:t>
            </a:r>
            <a:r>
              <a:rPr lang="en-US" sz="1200"/>
              <a:t>*NOTE: Both must be outside of 6 meters. </a:t>
            </a:r>
            <a:r>
              <a:rPr lang="en-US" sz="1200" kern="1200">
                <a:solidFill>
                  <a:schemeClr val="tx1"/>
                </a:solidFill>
                <a:effectLst/>
                <a:latin typeface="+mn-lt"/>
                <a:ea typeface="+mn-ea"/>
                <a:cs typeface="+mn-cs"/>
              </a:rPr>
              <a:t>In this case, at least two players (of either team, excluding the defending goalkeeper) must intentionally play or touch the ball before a goal can be scored.</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Both the foul and the ball must be outside the 6-meter line to shoot and score. If the ball is inside 6 meters, a free throw must be taken at the location of the ball.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56619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All committee recommended rules changes are vetted through the NFHS Rules Review Committee before advancing to the NFHS Board of Directors for final action.  The committee </a:t>
            </a:r>
            <a:r>
              <a:rPr lang="en-US" baseline="0"/>
              <a:t>is comprised of all NFHS Director of Sports and chaired by the NFHS Chief Operating Officer.</a:t>
            </a:r>
            <a:r>
              <a:rPr lang="en-US"/>
              <a:t> </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2810409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a:t>Rules </a:t>
            </a:r>
            <a:r>
              <a:rPr lang="en-US" sz="1200" b="1" kern="1200">
                <a:solidFill>
                  <a:schemeClr val="tx1"/>
                </a:solidFill>
                <a:effectLst/>
                <a:latin typeface="+mn-lt"/>
                <a:ea typeface="+mn-ea"/>
                <a:cs typeface="+mn-cs"/>
              </a:rPr>
              <a:t>4-21-5, 4-24e, 5-4: </a:t>
            </a:r>
            <a:r>
              <a:rPr lang="en-US" sz="1200" kern="1200">
                <a:solidFill>
                  <a:schemeClr val="tx1"/>
                </a:solidFill>
                <a:effectLst/>
                <a:latin typeface="+mn-lt"/>
                <a:ea typeface="+mn-ea"/>
                <a:cs typeface="+mn-cs"/>
              </a:rPr>
              <a:t>The corner throw was removed from a list of situations in which a direct goal cannot be scored after a restart.</a:t>
            </a:r>
            <a:br>
              <a:rPr lang="en-US" sz="1200" b="1" kern="1200">
                <a:solidFill>
                  <a:schemeClr val="tx1"/>
                </a:solidFill>
                <a:effectLst/>
                <a:latin typeface="+mn-lt"/>
                <a:ea typeface="+mn-ea"/>
                <a:cs typeface="+mn-cs"/>
              </a:rPr>
            </a:br>
            <a:r>
              <a:rPr lang="en-US" sz="1200" b="1"/>
              <a:t>NOTE:</a:t>
            </a:r>
            <a:r>
              <a:rPr lang="en-US" sz="1200"/>
              <a:t> Although a goal cannot be scored directly, the player restarting play from a corner throw or outside of 6 meters can visibly put the ball into play and then shoot and score or swim and then shoot and score.</a:t>
            </a:r>
          </a:p>
          <a:p>
            <a:pPr marL="0" indent="0">
              <a:buNone/>
            </a:pPr>
            <a:br>
              <a:rPr lang="en-US" sz="1200" b="1" kern="1200">
                <a:solidFill>
                  <a:schemeClr val="tx1"/>
                </a:solidFill>
                <a:effectLst/>
                <a:latin typeface="+mn-lt"/>
                <a:ea typeface="+mn-ea"/>
                <a:cs typeface="+mn-cs"/>
              </a:rPr>
            </a:br>
            <a:r>
              <a:rPr lang="en-US" sz="1200" b="1"/>
              <a:t>Rationale:</a:t>
            </a:r>
            <a:r>
              <a:rPr lang="en-US" sz="1200"/>
              <a:t> </a:t>
            </a:r>
            <a:r>
              <a:rPr lang="en-US" sz="1200" kern="1200">
                <a:solidFill>
                  <a:schemeClr val="tx1"/>
                </a:solidFill>
                <a:effectLst/>
                <a:latin typeface="+mn-lt"/>
                <a:ea typeface="+mn-ea"/>
                <a:cs typeface="+mn-cs"/>
              </a:rPr>
              <a:t>A player taking a corner throw may now shoot directly once the ball is put into play.  </a:t>
            </a:r>
          </a:p>
          <a:p>
            <a:pPr marL="0" indent="0">
              <a:buNone/>
            </a:pP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249196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Rule </a:t>
            </a:r>
            <a:r>
              <a:rPr lang="en-US" sz="1200" b="1" kern="1200">
                <a:solidFill>
                  <a:schemeClr val="tx1"/>
                </a:solidFill>
                <a:effectLst/>
                <a:latin typeface="+mn-lt"/>
                <a:ea typeface="+mn-ea"/>
                <a:cs typeface="+mn-cs"/>
              </a:rPr>
              <a:t>5-4: </a:t>
            </a:r>
            <a:r>
              <a:rPr lang="en-US" sz="1200"/>
              <a:t>The corner throw shall be taken by a player of the attacking team from the 2-meter mark on the side nearest to which the ball crossed the goal line. The throw need not be taken by the nearest player but shall be taken without undue delay.  A player taking a corner throw may shoot directly or once put in play (a) fake and shoot, (b) swim and shoot without passing or (c) pass to another player. </a:t>
            </a:r>
            <a:endParaRPr lang="en-US" sz="1200" b="1"/>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Allowing a direct shot on goal from a corner throw makes the player an immediate threat that the defender must account for.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2943365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a:solidFill>
                  <a:schemeClr val="tx1"/>
                </a:solidFill>
                <a:latin typeface="+mn-lt"/>
                <a:ea typeface="+mn-ea"/>
                <a:cs typeface="+mn-cs"/>
              </a:rPr>
              <a:t>Rule </a:t>
            </a:r>
            <a:r>
              <a:rPr lang="en-US" sz="1200" b="1" kern="1200">
                <a:solidFill>
                  <a:schemeClr val="tx1"/>
                </a:solidFill>
                <a:effectLst/>
                <a:latin typeface="+mn-lt"/>
                <a:ea typeface="+mn-ea"/>
                <a:cs typeface="+mn-cs"/>
              </a:rPr>
              <a:t>5-10-1: </a:t>
            </a:r>
            <a:r>
              <a:rPr lang="en-US" sz="1200" kern="1200">
                <a:solidFill>
                  <a:schemeClr val="tx1"/>
                </a:solidFill>
                <a:effectLst/>
                <a:latin typeface="+mn-lt"/>
                <a:ea typeface="+mn-ea"/>
                <a:cs typeface="+mn-cs"/>
              </a:rPr>
              <a:t>A free throw shall be taken at the spot of the ball versus where the foul occurred. This does not apply if the ball is inside the 2-meter mark.</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This speeds up the game by playing the ball where it lies. However, if there is a foul within the 2-meter, the ball is always moved outside of the 2-meter area.  </a:t>
            </a:r>
            <a:r>
              <a:rPr lang="en-US" sz="1200" b="0" i="0" u="none" strike="noStrike" kern="1200" baseline="0">
                <a:solidFill>
                  <a:schemeClr val="tx1"/>
                </a:solidFill>
                <a:latin typeface="+mn-lt"/>
                <a:ea typeface="+mn-ea"/>
                <a:cs typeface="+mn-cs"/>
              </a:rPr>
              <a:t>Allowing a direct shot on goal from a corner throw makes the player an immediate threat that the defender must account for. </a:t>
            </a: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65465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a:solidFill>
                  <a:schemeClr val="tx1"/>
                </a:solidFill>
                <a:latin typeface="+mn-lt"/>
                <a:ea typeface="+mn-ea"/>
                <a:cs typeface="+mn-cs"/>
              </a:rPr>
              <a:t>Rule </a:t>
            </a:r>
            <a:r>
              <a:rPr lang="en-US" sz="1200" b="1" kern="1200">
                <a:solidFill>
                  <a:schemeClr val="tx1"/>
                </a:solidFill>
                <a:effectLst/>
                <a:latin typeface="+mn-lt"/>
                <a:ea typeface="+mn-ea"/>
                <a:cs typeface="+mn-cs"/>
              </a:rPr>
              <a:t>5-10-1: </a:t>
            </a:r>
            <a:r>
              <a:rPr lang="en-US" sz="1200" kern="1200">
                <a:solidFill>
                  <a:schemeClr val="tx1"/>
                </a:solidFill>
                <a:effectLst/>
                <a:latin typeface="+mn-lt"/>
                <a:ea typeface="+mn-ea"/>
                <a:cs typeface="+mn-cs"/>
              </a:rPr>
              <a:t>A free throw shall be taken at the spot of the ball versus where the foul occurred. This does not apply if the ball is inside the 2-meter mark.</a:t>
            </a:r>
            <a:br>
              <a:rPr lang="en-US" sz="1200" b="1" kern="1200">
                <a:solidFill>
                  <a:schemeClr val="tx1"/>
                </a:solidFill>
                <a:effectLst/>
                <a:latin typeface="+mn-lt"/>
                <a:ea typeface="+mn-ea"/>
                <a:cs typeface="+mn-cs"/>
              </a:rPr>
            </a:br>
            <a:br>
              <a:rPr lang="en-US" sz="1200" b="1" kern="1200">
                <a:solidFill>
                  <a:schemeClr val="tx1"/>
                </a:solidFill>
                <a:effectLst/>
                <a:latin typeface="+mn-lt"/>
                <a:ea typeface="+mn-ea"/>
                <a:cs typeface="+mn-cs"/>
              </a:rPr>
            </a:br>
            <a:r>
              <a:rPr lang="en-US" sz="1200" b="1" kern="1200">
                <a:solidFill>
                  <a:schemeClr val="tx1"/>
                </a:solidFill>
                <a:effectLst/>
                <a:latin typeface="+mn-lt"/>
                <a:ea typeface="+mn-ea"/>
                <a:cs typeface="+mn-cs"/>
              </a:rPr>
              <a:t>Rational; </a:t>
            </a:r>
            <a:r>
              <a:rPr lang="en-US" sz="1200" kern="1200">
                <a:solidFill>
                  <a:schemeClr val="tx1"/>
                </a:solidFill>
                <a:effectLst/>
                <a:latin typeface="+mn-lt"/>
                <a:ea typeface="+mn-ea"/>
                <a:cs typeface="+mn-cs"/>
              </a:rPr>
              <a:t>Putting the ball into play (or making a ball “live”) is defined as a player, who is clearly in a position most readily to take the free throw, having clear separation with the ball and hand above the water. The ball becomes live upon the release. Methods of putting the ball into play are: (1) passing the ball, (2) dropping the ball onto the water from a raised hand, (3) popping the ball up out of the hand, (4) tossing or placing the ball before swimming, and</a:t>
            </a:r>
          </a:p>
          <a:p>
            <a:pPr lvl="0"/>
            <a:r>
              <a:rPr lang="en-US" sz="1200" kern="1200">
                <a:solidFill>
                  <a:schemeClr val="tx1"/>
                </a:solidFill>
                <a:effectLst/>
                <a:latin typeface="+mn-lt"/>
                <a:ea typeface="+mn-ea"/>
                <a:cs typeface="+mn-cs"/>
              </a:rPr>
              <a:t>transferring the ball from one hand to another above the water. Other actions such as faking, spinning the ball in the hand, and transferring the ball from one hand to another on the surface of the water no longer constitutes putting the ball in play. The rule change was made in order to support new methods of scoring from outside of 6 meters and from corner throws. Coaches are encouraged to teach players how to put the ball in play and when a ball becomes “live” in accordance with this change. This rule change will also provide clarity as to when the ball is put into play.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a:solidFill>
                  <a:schemeClr val="tx1"/>
                </a:solidFill>
                <a:latin typeface="+mn-lt"/>
                <a:ea typeface="+mn-ea"/>
                <a:cs typeface="+mn-cs"/>
              </a:rPr>
              <a:t> </a:t>
            </a: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65465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7-3-6: </a:t>
            </a:r>
            <a:r>
              <a:rPr lang="en-US" sz="1200" kern="1200">
                <a:solidFill>
                  <a:schemeClr val="tx1"/>
                </a:solidFill>
                <a:effectLst/>
                <a:latin typeface="+mn-lt"/>
                <a:ea typeface="+mn-ea"/>
                <a:cs typeface="+mn-cs"/>
              </a:rPr>
              <a:t>A backup goalkeeper may now be substituted for an excluded goalkeeper.</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Previously, if a goalkeeper was excluded, a back-up goalkeeper was not allowed to be substituted into the game during the man advantage. With this rule change, a back-up goalkeeper can enter the game during the man advantage by substituting for a field player. In other words, it is the player, not the position, that is excluded.</a:t>
            </a:r>
          </a:p>
          <a:p>
            <a:pPr rtl="0"/>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2960926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Rules 7-1, 7-3-13, 7-4: </a:t>
            </a:r>
            <a:r>
              <a:rPr lang="en-US" sz="1200" kern="1200">
                <a:solidFill>
                  <a:schemeClr val="tx1"/>
                </a:solidFill>
                <a:effectLst/>
                <a:latin typeface="+mn-lt"/>
                <a:ea typeface="+mn-ea"/>
                <a:cs typeface="+mn-cs"/>
              </a:rPr>
              <a:t>A player may leave the field of play at any time under the sideline.</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r>
              <a:rPr lang="en-US" sz="1200"/>
              <a:t>If a player voluntarily leaves the field of play under the sideline or goal line other than their own re-entry area, they shall be permitted to re-enter the field of play from the re-entry area nearest to that player’s goal line or from anywhere after one of the following:</a:t>
            </a:r>
          </a:p>
          <a:p>
            <a:pPr marL="350838" indent="0">
              <a:buNone/>
            </a:pPr>
            <a:r>
              <a:rPr lang="en-US" sz="1200"/>
              <a:t>a. a goal scored;</a:t>
            </a:r>
          </a:p>
          <a:p>
            <a:pPr marL="350838" indent="0">
              <a:buNone/>
            </a:pPr>
            <a:r>
              <a:rPr lang="en-US" sz="1200"/>
              <a:t>b. a time-out;</a:t>
            </a:r>
          </a:p>
          <a:p>
            <a:pPr marL="350838" indent="0">
              <a:buNone/>
            </a:pPr>
            <a:r>
              <a:rPr lang="en-US" sz="1200"/>
              <a:t>c. end of the period.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b="0" i="0" u="none" strike="noStrike" kern="1200" baseline="0">
                <a:solidFill>
                  <a:schemeClr val="tx1"/>
                </a:solidFill>
                <a:latin typeface="+mn-lt"/>
                <a:ea typeface="+mn-ea"/>
                <a:cs typeface="+mn-cs"/>
              </a:rPr>
              <a:t>The rule change allows the player to leave any time under the sideline. The violation occurs when the player re-enters illegally. </a:t>
            </a: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A violation occurs when the player re-enters illegally.  Verbiage awarding an exclusion foul for the player to leave the field of play without the permission of the referee has been deleted.</a:t>
            </a:r>
          </a:p>
          <a:p>
            <a:pPr rtl="0"/>
            <a:endParaRPr lang="en-US" sz="1200" b="1"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1253895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7-22:</a:t>
            </a:r>
            <a:r>
              <a:rPr lang="en-US" sz="1200" kern="1200">
                <a:solidFill>
                  <a:schemeClr val="tx1"/>
                </a:solidFill>
                <a:effectLst/>
                <a:latin typeface="+mn-lt"/>
                <a:ea typeface="+mn-ea"/>
                <a:cs typeface="+mn-cs"/>
              </a:rPr>
              <a:t> A player that has earned a foul outside of 6 meters is not be able to shoot if a defender tactically knocks the ball into the 6-area area.</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b="0" i="0" u="none" strike="noStrike" kern="1200" baseline="0">
                <a:solidFill>
                  <a:schemeClr val="tx1"/>
                </a:solidFill>
                <a:latin typeface="+mn-lt"/>
                <a:ea typeface="+mn-ea"/>
                <a:cs typeface="+mn-cs"/>
              </a:rPr>
              <a:t>A player should not be able to shoot or put the ball in play and then shoot if a defender tactically fouls and knocks the ball into the 6-meter area. </a:t>
            </a:r>
            <a:r>
              <a:rPr lang="en-US" sz="1200" kern="1200">
                <a:solidFill>
                  <a:schemeClr val="tx1"/>
                </a:solidFill>
                <a:effectLst/>
                <a:latin typeface="+mn-lt"/>
                <a:ea typeface="+mn-ea"/>
                <a:cs typeface="+mn-cs"/>
              </a:rPr>
              <a:t>This rule change will discourage a defender from fouling with a few seconds left in the game and then throwing the ball to the other side of the pool. This rule allows referees to restore the advantage that was taken away from the offense.</a:t>
            </a:r>
          </a:p>
          <a:p>
            <a:pPr rtl="0"/>
            <a:endParaRPr lang="en-US" sz="1200" b="1"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380458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Rule 8-9: </a:t>
            </a:r>
            <a:r>
              <a:rPr lang="en-US" sz="1200" kern="1200">
                <a:solidFill>
                  <a:schemeClr val="tx1"/>
                </a:solidFill>
                <a:effectLst/>
                <a:latin typeface="+mn-lt"/>
                <a:ea typeface="+mn-ea"/>
                <a:cs typeface="+mn-cs"/>
              </a:rPr>
              <a:t>It shall be a penalty foul for a defending player to foul or impede an attacking player from behind within the 6-meter area in a probable goal situation.  </a:t>
            </a:r>
            <a:br>
              <a:rPr lang="en-US" sz="1200" b="1" kern="1200">
                <a:solidFill>
                  <a:schemeClr val="tx1"/>
                </a:solidFill>
                <a:effectLst/>
                <a:latin typeface="+mn-lt"/>
                <a:ea typeface="+mn-ea"/>
                <a:cs typeface="+mn-cs"/>
              </a:rPr>
            </a:br>
            <a:endParaRPr lang="en-US" sz="1200" b="1"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This change follows current national trends of the sport.  It simplifies the game for all stakeholders and makes it easier for spectators to understand while promoting more scoring.</a:t>
            </a:r>
          </a:p>
          <a:p>
            <a:pPr rtl="0"/>
            <a:r>
              <a:rPr lang="en-US" sz="1200" b="1" i="0" u="none" strike="noStrike" kern="1200" baseline="0">
                <a:solidFill>
                  <a:schemeClr val="tx1"/>
                </a:solidFill>
                <a:latin typeface="+mn-lt"/>
                <a:ea typeface="+mn-ea"/>
                <a:cs typeface="+mn-cs"/>
              </a:rPr>
              <a:t> </a:t>
            </a:r>
            <a:endParaRPr lang="en-US" sz="120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2554137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Change have made to the pool diagrams that reflect rule changes to the 6-meter line . However, the 5-meter line still applies to penalty throws.  The diagrams have been moved to the beginning of the rules book.</a:t>
            </a:r>
            <a:br>
              <a:rPr lang="en-US" sz="1200" b="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Introducing a 6-meter line increases the front court which allows offensive players more room to work. It also provides the center forward more room to receive the ball.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r>
              <a:rPr lang="en-US" sz="1200"/>
              <a:t>Changes to Rule 1-6-1 are reflected in these diagrams:</a:t>
            </a:r>
            <a:br>
              <a:rPr lang="en-US" sz="1200"/>
            </a:br>
            <a:endParaRPr lang="en-US" sz="1200"/>
          </a:p>
          <a:p>
            <a:r>
              <a:rPr lang="en-US" sz="1200" b="1" kern="1200">
                <a:solidFill>
                  <a:schemeClr val="tx1"/>
                </a:solidFill>
                <a:effectLst/>
                <a:latin typeface="+mn-lt"/>
                <a:ea typeface="+mn-ea"/>
                <a:cs typeface="+mn-cs"/>
              </a:rPr>
              <a:t>ART. 1 . . . </a:t>
            </a:r>
            <a:r>
              <a:rPr lang="en-US" sz="1200" kern="1200">
                <a:solidFill>
                  <a:schemeClr val="tx1"/>
                </a:solidFill>
                <a:effectLst/>
                <a:latin typeface="+mn-lt"/>
                <a:ea typeface="+mn-ea"/>
                <a:cs typeface="+mn-cs"/>
              </a:rPr>
              <a:t>Distinctive marks shall be provided on both sides of the field of play to denote the following:</a:t>
            </a:r>
          </a:p>
          <a:p>
            <a:pPr lvl="0"/>
            <a:r>
              <a:rPr lang="en-US" sz="1200" kern="1200">
                <a:solidFill>
                  <a:schemeClr val="tx1"/>
                </a:solidFill>
                <a:effectLst/>
                <a:latin typeface="+mn-lt"/>
                <a:ea typeface="+mn-ea"/>
                <a:cs typeface="+mn-cs"/>
              </a:rPr>
              <a:t>white marks – goal line and half-distance line;</a:t>
            </a:r>
          </a:p>
          <a:p>
            <a:pPr lvl="0"/>
            <a:r>
              <a:rPr lang="en-US" sz="1200" kern="1200">
                <a:solidFill>
                  <a:schemeClr val="tx1"/>
                </a:solidFill>
                <a:effectLst/>
                <a:latin typeface="+mn-lt"/>
                <a:ea typeface="+mn-ea"/>
                <a:cs typeface="+mn-cs"/>
              </a:rPr>
              <a:t>red marks – 2 meters from goal line;</a:t>
            </a:r>
          </a:p>
          <a:p>
            <a:pPr lvl="0"/>
            <a:r>
              <a:rPr lang="en-US" sz="1200" kern="1200">
                <a:solidFill>
                  <a:schemeClr val="tx1"/>
                </a:solidFill>
                <a:effectLst/>
                <a:latin typeface="+mn-lt"/>
                <a:ea typeface="+mn-ea"/>
                <a:cs typeface="+mn-cs"/>
              </a:rPr>
              <a:t>yellow marks – 6 meters from goal line;</a:t>
            </a:r>
          </a:p>
          <a:p>
            <a:pPr lvl="0"/>
            <a:r>
              <a:rPr lang="en-US" sz="1200" kern="1200">
                <a:solidFill>
                  <a:schemeClr val="tx1"/>
                </a:solidFill>
                <a:effectLst/>
                <a:latin typeface="+mn-lt"/>
                <a:ea typeface="+mn-ea"/>
                <a:cs typeface="+mn-cs"/>
              </a:rPr>
              <a:t>red marks shall be placed 5 meters from goal lines to indicate the point from which a penalty shot must be taken.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1990992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If a free throw is awarded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 </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103233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writes playing rules for 17 sports, publishes High School Today (HST) along with several other key publications totaling</a:t>
            </a:r>
            <a:r>
              <a:rPr lang="en-US" baseline="0"/>
              <a:t> over 4 million pieces annually.</a:t>
            </a:r>
            <a:endParaRPr lang="en-US"/>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3598625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By changing the signal to a raise hand, the award of a free throw becomes clear to everyone on the pool deck. </a:t>
            </a:r>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2804298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Putting the Ball Into Play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Putting the ball into play (or making a ball “live”) is defined as a player, who is clearly in a position most readily to take the free throw, having clear separation with the ball and hand above the water. The ball becomes live upon the release. Methods of putting the ball into play are: (1) passing the ball, (2) dropping the ball onto the water from a raised hand, (3) popping the ball up out of the hand, (4) tossing or placing the ball before swimming, and</a:t>
            </a:r>
          </a:p>
          <a:p>
            <a:pPr lvl="0"/>
            <a:r>
              <a:rPr lang="en-US" sz="1200" kern="1200">
                <a:solidFill>
                  <a:schemeClr val="tx1"/>
                </a:solidFill>
                <a:effectLst/>
                <a:latin typeface="+mn-lt"/>
                <a:ea typeface="+mn-ea"/>
                <a:cs typeface="+mn-cs"/>
              </a:rPr>
              <a:t>transferring the ball from one hand to another above the water. Other actions such as faking, spinning the ball in the hand, and transferring the ball from one hand to another on the surface of the water no longer constitutes putting the ball in play. The rule change was made in order to support new methods of scoring from outside of 6 meters and from corner throws. Coaches are encouraged to teach players how to put the ball in play and when a ball becomes “live” in accordance with this change. This rule change will also provide clarity as to when the ball is put into play.</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a:solidFill>
                  <a:schemeClr val="tx1"/>
                </a:solidFill>
                <a:effectLst/>
                <a:latin typeface="+mn-lt"/>
                <a:ea typeface="+mn-ea"/>
                <a:cs typeface="+mn-cs"/>
              </a:rPr>
              <a:t>New Methods of Scoring</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NFHS has adopted several changes that will enhance a team’s opportunity to score a goal.</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Scoring outside of 6 meters: </a:t>
            </a:r>
          </a:p>
          <a:p>
            <a:r>
              <a:rPr lang="en-US" sz="1200" kern="1200">
                <a:solidFill>
                  <a:schemeClr val="tx1"/>
                </a:solidFill>
                <a:effectLst/>
                <a:latin typeface="+mn-lt"/>
                <a:ea typeface="+mn-ea"/>
                <a:cs typeface="+mn-cs"/>
              </a:rPr>
              <a:t>        The player may now score by:</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An immediate direct shot after being fouled outside of 6 meters (this method of scoring is no longer allowed at 5 meters);</a:t>
            </a:r>
            <a:endParaRPr lang="en-US" sz="2000" kern="1200">
              <a:solidFill>
                <a:schemeClr val="tx1"/>
              </a:solidFill>
              <a:effectLst/>
              <a:latin typeface="+mn-lt"/>
              <a:ea typeface="+mn-ea"/>
              <a:cs typeface="+mn-cs"/>
            </a:endParaRPr>
          </a:p>
          <a:p>
            <a:r>
              <a:rPr lang="en-US" sz="2000" kern="1200">
                <a:solidFill>
                  <a:schemeClr val="tx1"/>
                </a:solidFill>
                <a:effectLst/>
                <a:latin typeface="+mn-lt"/>
                <a:ea typeface="+mn-ea"/>
                <a:cs typeface="+mn-cs"/>
              </a:rPr>
              <a:t>        </a:t>
            </a:r>
            <a:r>
              <a:rPr lang="en-US" sz="1200" kern="1200">
                <a:solidFill>
                  <a:schemeClr val="tx1"/>
                </a:solidFill>
                <a:effectLst/>
                <a:latin typeface="+mn-lt"/>
                <a:ea typeface="+mn-ea"/>
                <a:cs typeface="+mn-cs"/>
              </a:rPr>
              <a:t>Putting the ball into play (making themselves “live”) then moving anywhere in the field of play to shoot.</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For a foul to be determined outside of 6 meters both the ball and the player must be completely outside the 6-meter line. As part of these changes, the 6</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-meter line (yellow) has been established as a visible marking to the course and the 5-meter line (red) will now be only used for penalty shots.</a:t>
            </a:r>
            <a:r>
              <a:rPr lang="en-US" sz="20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Scoring on a corner throw - Once a corner throw has been awarded, a player may score by:</a:t>
            </a:r>
            <a:endParaRPr lang="en-US" sz="2000" kern="1200">
              <a:solidFill>
                <a:schemeClr val="tx1"/>
              </a:solidFill>
              <a:effectLst/>
              <a:latin typeface="+mn-lt"/>
              <a:ea typeface="+mn-ea"/>
              <a:cs typeface="+mn-cs"/>
            </a:endParaRPr>
          </a:p>
          <a:p>
            <a:r>
              <a:rPr lang="en-US" sz="2000" kern="1200">
                <a:solidFill>
                  <a:schemeClr val="tx1"/>
                </a:solidFill>
                <a:effectLst/>
                <a:latin typeface="+mn-lt"/>
                <a:ea typeface="+mn-ea"/>
                <a:cs typeface="+mn-cs"/>
              </a:rPr>
              <a:t>         </a:t>
            </a:r>
            <a:r>
              <a:rPr lang="en-US" sz="1200" kern="1200">
                <a:solidFill>
                  <a:schemeClr val="tx1"/>
                </a:solidFill>
                <a:effectLst/>
                <a:latin typeface="+mn-lt"/>
                <a:ea typeface="+mn-ea"/>
                <a:cs typeface="+mn-cs"/>
              </a:rPr>
              <a:t>Taking an immediate direct shot after being awarded a corner throw;</a:t>
            </a:r>
            <a:endParaRPr lang="en-US" sz="2000" kern="1200">
              <a:solidFill>
                <a:schemeClr val="tx1"/>
              </a:solidFill>
              <a:effectLst/>
              <a:latin typeface="+mn-lt"/>
              <a:ea typeface="+mn-ea"/>
              <a:cs typeface="+mn-cs"/>
            </a:endParaRPr>
          </a:p>
          <a:p>
            <a:r>
              <a:rPr lang="en-US" sz="2000" kern="1200">
                <a:solidFill>
                  <a:schemeClr val="tx1"/>
                </a:solidFill>
                <a:effectLst/>
                <a:latin typeface="+mn-lt"/>
                <a:ea typeface="+mn-ea"/>
                <a:cs typeface="+mn-cs"/>
              </a:rPr>
              <a:t>         </a:t>
            </a:r>
            <a:r>
              <a:rPr lang="en-US" sz="1200" kern="1200">
                <a:solidFill>
                  <a:schemeClr val="tx1"/>
                </a:solidFill>
                <a:effectLst/>
                <a:latin typeface="+mn-lt"/>
                <a:ea typeface="+mn-ea"/>
                <a:cs typeface="+mn-cs"/>
              </a:rPr>
              <a:t>Putting the ball into play (making themselves “live”) then shoot or swim any where in the field of play and shoot.</a:t>
            </a:r>
            <a:endParaRPr lang="en-US" sz="20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By increasing methods and options for scoring there will be greater offensive spacing and improved game flow. These changes will also open up the center forward position and make the 2-meter area more accessible within the flow of the game.</a:t>
            </a:r>
            <a:endParaRPr lang="en-US" sz="20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Player Advantage Inside 6 Meters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player inside of 6 meters who has established a position of advantage in a “probable goal” scenario who is then fouled or impeded from behind, will be awarded a penalty shot regardless of whether or not they are holding the ball. The referee must first allow the player to complete the action before awarding the penalty. It is important to understand that the release of the ball by the offensive player is not a factor in the official awarding a penalty shot. It is also important to understand that this is in a “probable goal” scenario. Thus, all three factors should be present in order for an official to reward a penalty shot: The player is</a:t>
            </a:r>
          </a:p>
          <a:p>
            <a:r>
              <a:rPr lang="en-US" sz="1200" kern="1200">
                <a:solidFill>
                  <a:schemeClr val="tx1"/>
                </a:solidFill>
                <a:effectLst/>
                <a:latin typeface="+mn-lt"/>
                <a:ea typeface="+mn-ea"/>
                <a:cs typeface="+mn-cs"/>
              </a:rPr>
              <a:t>(1) inside the 6-meter area, (2) has established position and is (3) fouled or impeded from behind. This rule change will promote freedom of movement and reduce player risk within the high impact moments of the game.</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Leaving the Field of Play</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Players, without leaving the water, may leave the field of play anywhere under the sideline or goal line. However, the player or the substitute must re-enter the field of play from the re-entry area nearest their goal line unless a stoppage has occurred such as a goal, time-out, or end of the period. This change has been added to reduce risk to players. A player who is injured must be able to immediately remove him/herself from the field of play if necessary. It is important to understand and instruct that a violation occurs only when a player leaves the water or re-enters the game illegally.</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Goalkeeper Privileges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goalkeeper may now move past half court and can become part of the offense. The goalkeeper may now take part in a shootout as a shooter or take a penalty shot. If a goalie is excluded another goalie may be substituted for an existing field player during the exclusion time. An exclusion is on the player, not the position. By allowing the goalkeeper to participate offensively it provides more scoring options for teams and encourages more tactical adjustments in different game scenarios.</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364843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3316493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Officiating Swimming and Diving is a course developed by the NFHS in conjunction with the National Interscholastic Swim Coaches Association (NISCA) and USA Diving. This course defines the elements of professional development and the fundamentals of officiating strokes and turns. The course also explores officiating and judging diving and provides a judging practicum that includes feedback of submitted scores. Officials may select either the swimming track, the diving track, or both, depending on rules required by their state association. </a:t>
            </a:r>
          </a:p>
          <a:p>
            <a:r>
              <a:rPr lang="en-US" sz="1200" kern="1200">
                <a:solidFill>
                  <a:schemeClr val="tx1"/>
                </a:solidFill>
                <a:effectLst/>
                <a:latin typeface="+mn-lt"/>
                <a:ea typeface="+mn-ea"/>
                <a:cs typeface="+mn-cs"/>
              </a:rPr>
              <a:t> </a:t>
            </a:r>
          </a:p>
          <a:p>
            <a:pPr marL="171450" indent="-171450">
              <a:buFont typeface="Arial" panose="020B0604020202020204" pitchFamily="34" charset="0"/>
              <a:buChar char="•"/>
            </a:pPr>
            <a:r>
              <a:rPr lang="en-US" b="1"/>
              <a:t>More:</a:t>
            </a:r>
            <a:r>
              <a:rPr lang="en-US" b="0"/>
              <a:t>  </a:t>
            </a:r>
          </a:p>
          <a:p>
            <a:r>
              <a:rPr lang="en-US" sz="1200" kern="1200">
                <a:solidFill>
                  <a:schemeClr val="tx1"/>
                </a:solidFill>
                <a:effectLst/>
                <a:latin typeface="+mn-lt"/>
                <a:ea typeface="+mn-ea"/>
                <a:cs typeface="+mn-cs"/>
              </a:rPr>
              <a:t>     - Unlimited access to course &amp; resources for one year from date of purchase</a:t>
            </a:r>
          </a:p>
          <a:p>
            <a:r>
              <a:rPr lang="en-US" sz="1200" kern="1200">
                <a:solidFill>
                  <a:schemeClr val="tx1"/>
                </a:solidFill>
                <a:effectLst/>
                <a:latin typeface="+mn-lt"/>
                <a:ea typeface="+mn-ea"/>
                <a:cs typeface="+mn-cs"/>
              </a:rPr>
              <a:t>     - Use as an elective to fulfill AIC</a:t>
            </a:r>
            <a:r>
              <a:rPr lang="en-US" sz="1200" kern="1200" baseline="0">
                <a:solidFill>
                  <a:schemeClr val="tx1"/>
                </a:solidFill>
                <a:effectLst/>
                <a:latin typeface="+mn-lt"/>
                <a:ea typeface="+mn-ea"/>
                <a:cs typeface="+mn-cs"/>
              </a:rPr>
              <a:t> or CIC </a:t>
            </a:r>
            <a:r>
              <a:rPr lang="en-US" sz="1200" kern="1200">
                <a:solidFill>
                  <a:schemeClr val="tx1"/>
                </a:solidFill>
                <a:effectLst/>
                <a:latin typeface="+mn-lt"/>
                <a:ea typeface="+mn-ea"/>
                <a:cs typeface="+mn-cs"/>
              </a:rPr>
              <a:t>certification requirements </a:t>
            </a:r>
          </a:p>
          <a:p>
            <a:endParaRPr lang="en-US"/>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1081348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Learning Center, accessed at NFHSLearn.com has over 70 online professional development courses for the entire interscholastic community, including coaches, administrators, officials, parents, students, and individuals within performing arts programs. The mission and purpose of the NFHS Learning Center is focused on growing professional development opportunities. Those opportunities include courses, but now also incorporate additional videos such as “The Parent Seat” and “Beyond The Scoreboard,” which are short videos created to show to parents at Parent Meetings or show during events. The NFHS Learning Center has delivered over 10,000,000 courses and looks to continue to educate and be a valuable resource for the entire interscholastic community. Learn more at NFHSLearn.com!</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337979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The NFHS Network is the leader in streaming Live and On Demand high school sports.</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Partnered with the </a:t>
            </a:r>
            <a:r>
              <a:rPr lang="en-US" sz="1200" b="1" i="0" u="none" strike="noStrike" kern="1200">
                <a:solidFill>
                  <a:schemeClr val="tx1"/>
                </a:solidFill>
                <a:effectLst/>
                <a:latin typeface="+mn-lt"/>
                <a:ea typeface="+mn-ea"/>
                <a:cs typeface="+mn-cs"/>
                <a:hlinkClick r:id="rId3"/>
              </a:rPr>
              <a:t>National Federation of State High School Associations</a:t>
            </a:r>
            <a:r>
              <a:rPr lang="en-US" sz="1200" b="0" i="0" kern="1200">
                <a:solidFill>
                  <a:schemeClr val="tx1"/>
                </a:solidFill>
                <a:effectLst/>
                <a:latin typeface="+mn-lt"/>
                <a:ea typeface="+mn-ea"/>
                <a:cs typeface="+mn-cs"/>
              </a:rPr>
              <a:t>, 45 high school state athletic/activities associations, and </a:t>
            </a:r>
            <a:r>
              <a:rPr lang="en-US" sz="1200" b="0" i="0" kern="1200" err="1">
                <a:solidFill>
                  <a:schemeClr val="tx1"/>
                </a:solidFill>
                <a:effectLst/>
                <a:latin typeface="+mn-lt"/>
                <a:ea typeface="+mn-ea"/>
                <a:cs typeface="+mn-cs"/>
              </a:rPr>
              <a:t>PlayOn</a:t>
            </a:r>
            <a:r>
              <a:rPr lang="en-US" sz="1200" b="0" i="0" kern="1200">
                <a:solidFill>
                  <a:schemeClr val="tx1"/>
                </a:solidFill>
                <a:effectLst/>
                <a:latin typeface="+mn-lt"/>
                <a:ea typeface="+mn-ea"/>
                <a:cs typeface="+mn-cs"/>
              </a:rPr>
              <a:t>! Sports, the NFHS Network is a joint venture created to provide fans with the ability to stream high school sports on any device, from wherever they are.</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All NFHS Network events are available to watch online at </a:t>
            </a:r>
            <a:r>
              <a:rPr lang="en-US" sz="1200" b="1" i="0" u="none" strike="noStrike" kern="1200">
                <a:solidFill>
                  <a:schemeClr val="tx1"/>
                </a:solidFill>
                <a:effectLst/>
                <a:latin typeface="+mn-lt"/>
                <a:ea typeface="+mn-ea"/>
                <a:cs typeface="+mn-cs"/>
                <a:hlinkClick r:id="rId4"/>
              </a:rPr>
              <a:t>www.NFHSnetwork.com</a:t>
            </a:r>
            <a:r>
              <a:rPr lang="en-US" sz="1200" b="0" i="0" kern="1200">
                <a:solidFill>
                  <a:schemeClr val="tx1"/>
                </a:solidFill>
                <a:effectLst/>
                <a:latin typeface="+mn-lt"/>
                <a:ea typeface="+mn-ea"/>
                <a:cs typeface="+mn-cs"/>
              </a:rPr>
              <a:t> and through the NFHS Network Live App for iOS and Android. Follow us on </a:t>
            </a:r>
            <a:r>
              <a:rPr lang="en-US" sz="1200" b="1" i="0" u="none" strike="noStrike" kern="1200">
                <a:solidFill>
                  <a:schemeClr val="tx1"/>
                </a:solidFill>
                <a:effectLst/>
                <a:latin typeface="+mn-lt"/>
                <a:ea typeface="+mn-ea"/>
                <a:cs typeface="+mn-cs"/>
                <a:hlinkClick r:id="rId5"/>
              </a:rPr>
              <a:t>Facebook</a:t>
            </a:r>
            <a:r>
              <a:rPr lang="en-US" sz="1200" b="0" i="0" kern="1200">
                <a:solidFill>
                  <a:schemeClr val="tx1"/>
                </a:solidFill>
                <a:effectLst/>
                <a:latin typeface="+mn-lt"/>
                <a:ea typeface="+mn-ea"/>
                <a:cs typeface="+mn-cs"/>
              </a:rPr>
              <a:t>, </a:t>
            </a:r>
            <a:r>
              <a:rPr lang="en-US" sz="1200" b="1" i="0" u="none" strike="noStrike" kern="1200">
                <a:solidFill>
                  <a:schemeClr val="tx1"/>
                </a:solidFill>
                <a:effectLst/>
                <a:latin typeface="+mn-lt"/>
                <a:ea typeface="+mn-ea"/>
                <a:cs typeface="+mn-cs"/>
                <a:hlinkClick r:id="rId6"/>
              </a:rPr>
              <a:t>Twitter</a:t>
            </a:r>
            <a:r>
              <a:rPr lang="en-US" sz="1200" b="0" i="0" kern="1200">
                <a:solidFill>
                  <a:schemeClr val="tx1"/>
                </a:solidFill>
                <a:effectLst/>
                <a:latin typeface="+mn-lt"/>
                <a:ea typeface="+mn-ea"/>
                <a:cs typeface="+mn-cs"/>
              </a:rPr>
              <a:t>, </a:t>
            </a:r>
            <a:r>
              <a:rPr lang="en-US" sz="1200" b="1" i="0" u="none" strike="noStrike" kern="1200">
                <a:solidFill>
                  <a:schemeClr val="tx1"/>
                </a:solidFill>
                <a:effectLst/>
                <a:latin typeface="+mn-lt"/>
                <a:ea typeface="+mn-ea"/>
                <a:cs typeface="+mn-cs"/>
                <a:hlinkClick r:id="rId7"/>
              </a:rPr>
              <a:t>Instagram</a:t>
            </a:r>
            <a:r>
              <a:rPr lang="en-US" sz="1200" b="0" i="0" kern="1200">
                <a:solidFill>
                  <a:schemeClr val="tx1"/>
                </a:solidFill>
                <a:effectLst/>
                <a:latin typeface="+mn-lt"/>
                <a:ea typeface="+mn-ea"/>
                <a:cs typeface="+mn-cs"/>
              </a:rPr>
              <a:t>, and </a:t>
            </a:r>
            <a:r>
              <a:rPr lang="en-US" sz="1200" b="1" i="0" u="none" strike="noStrike" kern="1200">
                <a:solidFill>
                  <a:schemeClr val="tx1"/>
                </a:solidFill>
                <a:effectLst/>
                <a:latin typeface="+mn-lt"/>
                <a:ea typeface="+mn-ea"/>
                <a:cs typeface="+mn-cs"/>
                <a:hlinkClick r:id="rId8"/>
              </a:rPr>
              <a:t>YouTube</a:t>
            </a:r>
            <a:r>
              <a:rPr lang="en-US" sz="1200" b="0" i="0" kern="1200">
                <a:solidFill>
                  <a:schemeClr val="tx1"/>
                </a:solidFill>
                <a:effectLst/>
                <a:latin typeface="+mn-lt"/>
                <a:ea typeface="+mn-ea"/>
                <a:cs typeface="+mn-cs"/>
              </a:rPr>
              <a:t>.</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Watching high school sports and events has never been easier.</a:t>
            </a:r>
          </a:p>
          <a:p>
            <a:endParaRPr lang="en-US"/>
          </a:p>
          <a:p>
            <a:r>
              <a:rPr lang="en-US"/>
              <a:t>The NFHS Network’s goal to broadcast live all 2 million high school sporting events by 2025.</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a:solidFill>
                  <a:schemeClr val="tx1"/>
                </a:solidFill>
                <a:effectLst/>
                <a:latin typeface="+mn-lt"/>
                <a:ea typeface="+mn-ea"/>
                <a:cs typeface="+mn-cs"/>
              </a:rPr>
              <a:t>The NFHS Network covers 27 different regular season and postseason sports, as well as other high school activities, celebrating the accomplishments of students-athletes, student broadcasters, and high schools across the country.</a:t>
            </a:r>
          </a:p>
          <a:p>
            <a:endParaRPr lang="en-US"/>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113180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Rules and Case Book e-books are available for $6.99 each.</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3669254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NFHS Network will broadcast over 150,000 live events this year. If your school is not a member of the NFHS Network School Broadcast Program, please contact us at Mark.Koski@NFHSnetwork.com</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50</a:t>
            </a:fld>
            <a:endParaRPr lang="en-US"/>
          </a:p>
        </p:txBody>
      </p:sp>
    </p:spTree>
    <p:extLst>
      <p:ext uri="{BB962C8B-B14F-4D97-AF65-F5344CB8AC3E}">
        <p14:creationId xmlns:p14="http://schemas.microsoft.com/office/powerpoint/2010/main" val="3376200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52</a:t>
            </a:fld>
            <a:endParaRPr lang="en-US"/>
          </a:p>
        </p:txBody>
      </p:sp>
    </p:spTree>
    <p:extLst>
      <p:ext uri="{BB962C8B-B14F-4D97-AF65-F5344CB8AC3E}">
        <p14:creationId xmlns:p14="http://schemas.microsoft.com/office/powerpoint/2010/main" val="275586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a:latin typeface="+mn-lt"/>
              </a:rPr>
              <a:t>Rules app for all NFHS rules books and case books are available on iTunes and Google Play. Rules books and case books are cross-linked and enabled for searchable content.</a:t>
            </a:r>
          </a:p>
          <a:p>
            <a:pPr defTabSz="912813" eaLnBrk="1" hangingPunct="1"/>
            <a:endParaRPr lang="en-US" altLang="en-US" sz="1200" baseline="0">
              <a:latin typeface="+mn-lt"/>
            </a:endParaRPr>
          </a:p>
          <a:p>
            <a:pPr marL="171450" indent="-171450" defTabSz="912813" eaLnBrk="1" hangingPunct="1">
              <a:buFont typeface="Arial" panose="020B0604020202020204" pitchFamily="34" charset="0"/>
              <a:buChar char="•"/>
            </a:pPr>
            <a:r>
              <a:rPr lang="en-US" altLang="en-US" sz="1200" baseline="0">
                <a:latin typeface="+mn-lt"/>
              </a:rPr>
              <a:t>App is free to download.</a:t>
            </a:r>
          </a:p>
          <a:p>
            <a:pPr marL="171450" indent="-171450" defTabSz="912813" eaLnBrk="1" hangingPunct="1">
              <a:buFont typeface="Arial" panose="020B0604020202020204" pitchFamily="34" charset="0"/>
              <a:buChar char="•"/>
            </a:pPr>
            <a:r>
              <a:rPr lang="en-US" altLang="en-US" sz="1200" baseline="0">
                <a:latin typeface="+mn-lt"/>
              </a:rPr>
              <a:t>Each book subscription is $6.99.</a:t>
            </a:r>
          </a:p>
          <a:p>
            <a:pPr marL="171450" indent="-171450" defTabSz="912813" eaLnBrk="1" hangingPunct="1">
              <a:buFont typeface="Arial" panose="020B0604020202020204" pitchFamily="34" charset="0"/>
              <a:buChar char="•"/>
            </a:pPr>
            <a:r>
              <a:rPr lang="en-US" altLang="en-US" sz="1200" baseline="0">
                <a:latin typeface="+mn-lt"/>
              </a:rPr>
              <a:t>NFHS Coaches and Officials Association paid members get all books for free.</a:t>
            </a:r>
          </a:p>
          <a:p>
            <a:pPr marL="171450" indent="-171450" defTabSz="912813" eaLnBrk="1" hangingPunct="1">
              <a:buFont typeface="Arial" panose="020B0604020202020204" pitchFamily="34" charset="0"/>
              <a:buChar char="•"/>
            </a:pPr>
            <a:r>
              <a:rPr lang="en-US" altLang="en-US" sz="1200" baseline="0">
                <a:latin typeface="+mn-lt"/>
              </a:rPr>
              <a:t>100% states members get books for free in sports designated by their state.</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2281377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Wingdings" panose="05000000000000000000" pitchFamily="2" charset="2"/>
              <a:buChar char="§"/>
            </a:pPr>
            <a:r>
              <a:rPr lang="en-US" altLang="en-US">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71450" indent="-171450">
              <a:spcBef>
                <a:spcPct val="0"/>
              </a:spcBef>
              <a:buFont typeface="Wingdings" panose="05000000000000000000" pitchFamily="2" charset="2"/>
              <a:buChar char="§"/>
            </a:pPr>
            <a:r>
              <a:rPr lang="en-US" altLang="en-US">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a:latin typeface="+mn-lt"/>
                <a:cs typeface="Arial" pitchFamily="34" charset="0"/>
              </a:rPr>
              <a:t>This information serves as a guide.  Each state association may develop its own process.</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370161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313727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Rules 1-6-1, </a:t>
            </a:r>
            <a:r>
              <a:rPr lang="en-US" sz="1200" b="1"/>
              <a:t>1-6-2, 4-21-1, 4-21-2, 4-21-3, 4-21-4</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The 5-meter line has been moved to a 6-meter line in these referenced rules. However, the 5-meter line still applies to penalty throws.</a:t>
            </a:r>
            <a:br>
              <a:rPr lang="en-US" sz="1200" b="1"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Introducing a 6-meter line increases the front court which allows offensive players more room to work. It also provides the center forward more room to receive the ball.</a:t>
            </a:r>
          </a:p>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46962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Rules 2-21, 1-26: </a:t>
            </a:r>
            <a:r>
              <a:rPr lang="en-US" sz="1200"/>
              <a:t>Players are now permitted to wear a soft padded cap but it must meet the requirements of rules 1-20 through 1-24, and 2-4.</a:t>
            </a:r>
            <a:br>
              <a:rPr lang="en-US" sz="1200" u="sng"/>
            </a:br>
            <a:r>
              <a:rPr lang="en-US" sz="1200"/>
              <a:t>A player may </a:t>
            </a:r>
            <a:r>
              <a:rPr lang="en-US" sz="1200" strike="sngStrike">
                <a:solidFill>
                  <a:srgbClr val="FF0000"/>
                </a:solidFill>
              </a:rPr>
              <a:t>only</a:t>
            </a:r>
            <a:r>
              <a:rPr lang="en-US" sz="1200"/>
              <a:t> wear a swim cap under the water polo cap; the color of the swim cap shall match the color of the water polo cap as closely as possible. The swim cap worn by a goalkeeper shall be red or a color which matches the color of the water polo cap of the goalkeeper as closely as possible (red or dark for the home goalkeeper or red or white for the visiting goalkeeper).</a:t>
            </a:r>
          </a:p>
          <a:p>
            <a:pPr fontAlgn="t"/>
            <a:endParaRPr lang="en-US" sz="1200" b="0" i="0" u="none" strike="noStrike" kern="1200" baseline="0">
              <a:solidFill>
                <a:schemeClr val="tx1"/>
              </a:solidFill>
              <a:latin typeface="+mn-lt"/>
              <a:ea typeface="+mn-ea"/>
              <a:cs typeface="+mn-cs"/>
            </a:endParaRPr>
          </a:p>
          <a:p>
            <a:pPr marL="0" marR="0" lvl="0" indent="0" algn="l" defTabSz="914400" rtl="0" eaLnBrk="0" fontAlgn="t"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n-ea"/>
                <a:cs typeface="+mn-cs"/>
              </a:rPr>
              <a:t>Rationale: </a:t>
            </a:r>
            <a:r>
              <a:rPr lang="en-US" sz="1200" kern="1200">
                <a:solidFill>
                  <a:schemeClr val="tx1"/>
                </a:solidFill>
                <a:effectLst/>
                <a:latin typeface="+mn-lt"/>
                <a:ea typeface="+mn-ea"/>
                <a:cs typeface="+mn-cs"/>
              </a:rPr>
              <a:t>Headgear is required by NFHS rules in some sports and is permissive in others.  Coaches, athletes and parents/guardians should review the manufacturers’ warnings about proper usage and performance limits of such products.</a:t>
            </a:r>
          </a:p>
          <a:p>
            <a:pPr fontAlgn="t"/>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589186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A picture containing water, sport, game, outdoor&#10;&#10;Description automatically generated">
            <a:extLst>
              <a:ext uri="{FF2B5EF4-FFF2-40B4-BE49-F238E27FC236}">
                <a16:creationId xmlns:a16="http://schemas.microsoft.com/office/drawing/2014/main" id="{D3A094F1-D1FF-4FB2-9305-A105CF6545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TextBox 11">
            <a:extLst>
              <a:ext uri="{FF2B5EF4-FFF2-40B4-BE49-F238E27FC236}">
                <a16:creationId xmlns:a16="http://schemas.microsoft.com/office/drawing/2014/main" id="{2BDE4F00-FB5F-4D66-85FC-86BF17486429}"/>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a:solidFill>
                  <a:srgbClr val="00205B"/>
                </a:solidFill>
                <a:latin typeface="+mn-lt"/>
                <a:cs typeface="Arial" charset="0"/>
              </a:rPr>
              <a:t>National Federation of State </a:t>
            </a:r>
          </a:p>
          <a:p>
            <a:pPr algn="ctr">
              <a:defRPr/>
            </a:pPr>
            <a:r>
              <a:rPr lang="en-US" sz="1100">
                <a:solidFill>
                  <a:srgbClr val="00205B"/>
                </a:solidFill>
                <a:latin typeface="+mn-lt"/>
                <a:cs typeface="Arial" charset="0"/>
              </a:rPr>
              <a:t>High School Associations</a:t>
            </a:r>
          </a:p>
        </p:txBody>
      </p:sp>
      <p:pic>
        <p:nvPicPr>
          <p:cNvPr id="10" name="Picture 9">
            <a:extLst>
              <a:ext uri="{FF2B5EF4-FFF2-40B4-BE49-F238E27FC236}">
                <a16:creationId xmlns:a16="http://schemas.microsoft.com/office/drawing/2014/main" id="{B9704F59-82A7-4712-AB38-D4DC0C7A10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526" y="5183978"/>
            <a:ext cx="1235909" cy="144415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1" name="Picture 10" descr="A picture containing water, sport, game, outdoor&#10;&#10;Description automatically generated">
            <a:extLst>
              <a:ext uri="{FF2B5EF4-FFF2-40B4-BE49-F238E27FC236}">
                <a16:creationId xmlns:a16="http://schemas.microsoft.com/office/drawing/2014/main" id="{3F4542F3-F5DF-478A-A5AF-80DF672F72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10" name="Rectangle 9">
            <a:extLst>
              <a:ext uri="{FF2B5EF4-FFF2-40B4-BE49-F238E27FC236}">
                <a16:creationId xmlns:a16="http://schemas.microsoft.com/office/drawing/2014/main" id="{F4C7A326-9B3E-4264-A6BF-FB6810FA259D}"/>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95946FB7-8166-4451-950F-4148F56F0C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427013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9B0DA6-9A65-42DD-BAFA-0E7ECCDF2473}"/>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 descr="Slide18.png">
            <a:extLst>
              <a:ext uri="{FF2B5EF4-FFF2-40B4-BE49-F238E27FC236}">
                <a16:creationId xmlns:a16="http://schemas.microsoft.com/office/drawing/2014/main" id="{01DEB02C-E548-4072-8638-4A42028716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187" b="51430"/>
          <a:stretch/>
        </p:blipFill>
        <p:spPr bwMode="auto">
          <a:xfrm>
            <a:off x="0" y="-7938"/>
            <a:ext cx="12192000" cy="442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descr="NFHS Network_FC_RGB_Transparent@300.png">
            <a:extLst>
              <a:ext uri="{FF2B5EF4-FFF2-40B4-BE49-F238E27FC236}">
                <a16:creationId xmlns:a16="http://schemas.microsoft.com/office/drawing/2014/main" id="{41672B34-AEAD-4569-9BFE-32C62828BE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07532" y="4603750"/>
            <a:ext cx="2008268" cy="2008268"/>
          </a:xfrm>
          <a:prstGeom prst="rect">
            <a:avLst/>
          </a:prstGeom>
        </p:spPr>
      </p:pic>
    </p:spTree>
    <p:extLst>
      <p:ext uri="{BB962C8B-B14F-4D97-AF65-F5344CB8AC3E}">
        <p14:creationId xmlns:p14="http://schemas.microsoft.com/office/powerpoint/2010/main" val="94850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3/18/2021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12" name="Picture 11" descr="A picture containing water, sport, game, outdoor&#10;&#10;Description automatically generated">
            <a:extLst>
              <a:ext uri="{FF2B5EF4-FFF2-40B4-BE49-F238E27FC236}">
                <a16:creationId xmlns:a16="http://schemas.microsoft.com/office/drawing/2014/main" id="{3A99777A-9CB3-4693-B19B-22C506495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a:solidFill>
                  <a:schemeClr val="bg1"/>
                </a:solidFill>
                <a:latin typeface="+mn-lt"/>
                <a:cs typeface="+mn-cs"/>
              </a:rPr>
              <a:t>Take Part. Get Set For Life.®</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extBox 9">
            <a:extLst>
              <a:ext uri="{FF2B5EF4-FFF2-40B4-BE49-F238E27FC236}">
                <a16:creationId xmlns:a16="http://schemas.microsoft.com/office/drawing/2014/main" id="{C607A346-66E3-43B4-801A-2BFF90156E0C}"/>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a:solidFill>
                  <a:srgbClr val="00205B"/>
                </a:solidFill>
                <a:latin typeface="+mn-lt"/>
                <a:cs typeface="Arial" charset="0"/>
              </a:rPr>
              <a:t>National Federation of State </a:t>
            </a:r>
          </a:p>
          <a:p>
            <a:pPr algn="ctr">
              <a:defRPr/>
            </a:pPr>
            <a:r>
              <a:rPr lang="en-US" sz="1100">
                <a:solidFill>
                  <a:srgbClr val="00205B"/>
                </a:solidFill>
                <a:latin typeface="+mn-lt"/>
                <a:cs typeface="Arial" charset="0"/>
              </a:rPr>
              <a:t>High School Associations</a:t>
            </a:r>
          </a:p>
        </p:txBody>
      </p:sp>
      <p:pic>
        <p:nvPicPr>
          <p:cNvPr id="11" name="Picture 10">
            <a:extLst>
              <a:ext uri="{FF2B5EF4-FFF2-40B4-BE49-F238E27FC236}">
                <a16:creationId xmlns:a16="http://schemas.microsoft.com/office/drawing/2014/main" id="{D65A2625-F246-46E5-B681-BB1FF3275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526" y="5183978"/>
            <a:ext cx="1235909" cy="14441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3/18/2021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3/18/2021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3/18/2021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3/18/2021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3/18/2021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3/18/2021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A picture containing water, sport, game, outdoor&#10;&#10;Description automatically generated">
            <a:extLst>
              <a:ext uri="{FF2B5EF4-FFF2-40B4-BE49-F238E27FC236}">
                <a16:creationId xmlns:a16="http://schemas.microsoft.com/office/drawing/2014/main" id="{0B3D38C2-E950-49A5-9B3B-D2E986C090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98"/>
            <a:ext cx="12192000" cy="4408510"/>
          </a:xfrm>
          <a:prstGeom prst="rect">
            <a:avLst/>
          </a:prstGeom>
        </p:spPr>
      </p:pic>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3/18/2021</a:t>
            </a:fld>
            <a:endParaRPr lang="en-US"/>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800" r:id="rId10"/>
    <p:sldLayoutId id="2147483801" r:id="rId11"/>
    <p:sldLayoutId id="2147483798" r:id="rId12"/>
    <p:sldLayoutId id="214748379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tiff"/><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3.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www.nfhs.co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AB99-7D8E-4F69-B82E-82AB356A44AD}"/>
              </a:ext>
            </a:extLst>
          </p:cNvPr>
          <p:cNvSpPr>
            <a:spLocks noGrp="1"/>
          </p:cNvSpPr>
          <p:nvPr>
            <p:ph type="ctrTitle"/>
          </p:nvPr>
        </p:nvSpPr>
        <p:spPr/>
        <p:txBody>
          <a:bodyPr/>
          <a:lstStyle/>
          <a:p>
            <a:r>
              <a:rPr lang="en-US"/>
              <a:t>2020-22 NFHS Water Polo </a:t>
            </a:r>
            <a:br>
              <a:rPr lang="en-US"/>
            </a:br>
            <a:r>
              <a:rPr lang="en-US"/>
              <a:t>Rules PowerPoint</a:t>
            </a:r>
          </a:p>
        </p:txBody>
      </p:sp>
      <p:sp>
        <p:nvSpPr>
          <p:cNvPr id="4" name="Subtitle 3">
            <a:extLst>
              <a:ext uri="{FF2B5EF4-FFF2-40B4-BE49-F238E27FC236}">
                <a16:creationId xmlns:a16="http://schemas.microsoft.com/office/drawing/2014/main" id="{0E380E8A-6F6E-4085-B276-A85DF239B423}"/>
              </a:ext>
            </a:extLst>
          </p:cNvPr>
          <p:cNvSpPr>
            <a:spLocks noGrp="1"/>
          </p:cNvSpPr>
          <p:nvPr>
            <p:ph type="subTitle" idx="1"/>
          </p:nvPr>
        </p:nvSpPr>
        <p:spPr/>
        <p:txBody>
          <a:bodyPr/>
          <a:lstStyle/>
          <a:p>
            <a:pPr algn="ctr"/>
            <a:r>
              <a:rPr lang="en-US" altLang="en-US"/>
              <a:t>Rules Changes</a:t>
            </a:r>
            <a:br>
              <a:rPr lang="en-US" altLang="en-US"/>
            </a:br>
            <a:r>
              <a:rPr lang="en-US" altLang="en-US"/>
              <a:t>Major Editorial Changes</a:t>
            </a:r>
          </a:p>
          <a:p>
            <a:pPr algn="ctr"/>
            <a:r>
              <a:rPr lang="en-US"/>
              <a:t>Points of Emphasis</a:t>
            </a:r>
          </a:p>
          <a:p>
            <a:pPr algn="ctr"/>
            <a:endParaRPr lang="en-US"/>
          </a:p>
        </p:txBody>
      </p:sp>
    </p:spTree>
    <p:extLst>
      <p:ext uri="{BB962C8B-B14F-4D97-AF65-F5344CB8AC3E}">
        <p14:creationId xmlns:p14="http://schemas.microsoft.com/office/powerpoint/2010/main" val="102254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Markers</a:t>
            </a:r>
            <a:br>
              <a:rPr lang="en-US" sz="4000"/>
            </a:br>
            <a:r>
              <a:rPr lang="en-US" sz="4000"/>
              <a:t>1-6-1, 1-6-2, 4-21-1, 4-21-2, 4-21-3, 4-21-4</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91472" y="2065339"/>
            <a:ext cx="10697329" cy="4430515"/>
          </a:xfrm>
        </p:spPr>
        <p:txBody>
          <a:bodyPr/>
          <a:lstStyle/>
          <a:p>
            <a:pPr fontAlgn="t"/>
            <a:r>
              <a:rPr lang="en-US" sz="3200"/>
              <a:t>The 5-meter line has been moved to a 6-meter line in these referenced rules. Note: The 5-meter reference still applies to penalty throws.</a:t>
            </a:r>
            <a:br>
              <a:rPr lang="en-US" sz="3200" b="1"/>
            </a:br>
            <a:endParaRPr lang="en-US" sz="3200"/>
          </a:p>
          <a:p>
            <a:pPr fontAlgn="t"/>
            <a:r>
              <a:rPr lang="en-US" sz="3200" b="1"/>
              <a:t>NOTE:</a:t>
            </a:r>
            <a:r>
              <a:rPr lang="en-US" sz="3200"/>
              <a:t> The penalty shot shall be taken 5 meters from goal line.</a:t>
            </a:r>
          </a:p>
          <a:p>
            <a:pPr marL="0" indent="0">
              <a:buNone/>
            </a:pPr>
            <a:endParaRPr lang="en-US" sz="3200" b="1"/>
          </a:p>
          <a:p>
            <a:pPr marL="0" indent="0">
              <a:buNone/>
            </a:pPr>
            <a:endParaRPr lang="en-US" sz="3200"/>
          </a:p>
          <a:p>
            <a:pPr marL="0" indent="0">
              <a:buNone/>
            </a:pPr>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04048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Other Equipment</a:t>
            </a:r>
            <a:br>
              <a:rPr lang="en-US" sz="4000"/>
            </a:br>
            <a:r>
              <a:rPr lang="en-US" sz="4000"/>
              <a:t>1-21, 1-26</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148840"/>
            <a:ext cx="10725608" cy="4375784"/>
          </a:xfrm>
        </p:spPr>
        <p:txBody>
          <a:bodyPr/>
          <a:lstStyle/>
          <a:p>
            <a:r>
              <a:rPr lang="en-US" sz="2800"/>
              <a:t>Players are now permitted to wear a soft padded cap but it must meet the requirements of rules 1-20 through 1-24, and 2-4.</a:t>
            </a:r>
            <a:br>
              <a:rPr lang="en-US" sz="2800" u="sng"/>
            </a:br>
            <a:endParaRPr lang="en-US" sz="2800"/>
          </a:p>
          <a:p>
            <a:r>
              <a:rPr lang="en-US" sz="2800"/>
              <a:t>A player may </a:t>
            </a:r>
            <a:r>
              <a:rPr lang="en-US" sz="2800" strike="sngStrike">
                <a:solidFill>
                  <a:srgbClr val="FF0000"/>
                </a:solidFill>
              </a:rPr>
              <a:t>only</a:t>
            </a:r>
            <a:r>
              <a:rPr lang="en-US" sz="2800"/>
              <a:t> wear a swim cap under the water polo cap; the color of the swim cap shall match the color of the water polo cap as closely as possible. The swim cap worn by a goalkeeper shall be red or a color which matches the color of the water polo cap of the goalkeeper as closely as possible (red or dark for the home goalkeeper or red or white for the visiting goalkeeper).</a:t>
            </a:r>
          </a:p>
          <a:p>
            <a:pPr marL="0" indent="0">
              <a:buNone/>
            </a:pPr>
            <a:endParaRPr lang="en-US" sz="2400"/>
          </a:p>
          <a:p>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7597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30-second shot clock timer - Duties</a:t>
            </a:r>
            <a:br>
              <a:rPr lang="en-US" sz="4000"/>
            </a:br>
            <a:r>
              <a:rPr lang="en-US" sz="4000"/>
              <a:t>3-18-2, 3-18-3</a:t>
            </a:r>
            <a:r>
              <a:rPr lang="en-US" sz="4000" cap="none"/>
              <a:t>g</a:t>
            </a:r>
            <a:endParaRPr lang="en-US" sz="4000"/>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87880"/>
            <a:ext cx="10725608" cy="4436744"/>
          </a:xfrm>
        </p:spPr>
        <p:txBody>
          <a:bodyPr/>
          <a:lstStyle/>
          <a:p>
            <a:pPr marL="0" indent="0">
              <a:buNone/>
            </a:pPr>
            <a:endParaRPr lang="en-US" sz="2400"/>
          </a:p>
          <a:p>
            <a:pPr marL="0" indent="0">
              <a:buNone/>
            </a:pPr>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
        <p:nvSpPr>
          <p:cNvPr id="2" name="Rectangle 1">
            <a:extLst>
              <a:ext uri="{FF2B5EF4-FFF2-40B4-BE49-F238E27FC236}">
                <a16:creationId xmlns:a16="http://schemas.microsoft.com/office/drawing/2014/main" id="{B6C8FFD7-C1C2-4B42-B790-332C19025F5C}"/>
              </a:ext>
            </a:extLst>
          </p:cNvPr>
          <p:cNvSpPr/>
          <p:nvPr/>
        </p:nvSpPr>
        <p:spPr>
          <a:xfrm>
            <a:off x="1452017" y="2251055"/>
            <a:ext cx="10347960" cy="3416320"/>
          </a:xfrm>
          <a:prstGeom prst="rect">
            <a:avLst/>
          </a:prstGeom>
        </p:spPr>
        <p:txBody>
          <a:bodyPr wrap="square">
            <a:spAutoFit/>
          </a:bodyPr>
          <a:lstStyle/>
          <a:p>
            <a:pPr marL="457200" indent="-457200">
              <a:buFont typeface="Wingdings" panose="05000000000000000000" pitchFamily="2" charset="2"/>
              <a:buChar char="§"/>
            </a:pPr>
            <a:r>
              <a:rPr lang="en-US" sz="3600">
                <a:latin typeface="+mn-lt"/>
              </a:rPr>
              <a:t>The manner in the way free throws must be taken has been more clearly defined.</a:t>
            </a:r>
          </a:p>
          <a:p>
            <a:pPr marL="457200" indent="-457200">
              <a:buFont typeface="Wingdings" panose="05000000000000000000" pitchFamily="2" charset="2"/>
              <a:buChar char="§"/>
            </a:pPr>
            <a:endParaRPr lang="en-US" sz="3600" b="1">
              <a:latin typeface="+mn-lt"/>
            </a:endParaRPr>
          </a:p>
          <a:p>
            <a:pPr marL="457200" indent="-457200">
              <a:buFont typeface="Wingdings" panose="05000000000000000000" pitchFamily="2" charset="2"/>
              <a:buChar char="§"/>
            </a:pPr>
            <a:r>
              <a:rPr lang="en-US" sz="3600">
                <a:latin typeface="+mn-lt"/>
              </a:rPr>
              <a:t>The term “water polo move” has been eliminated from the rules book.</a:t>
            </a:r>
            <a:br>
              <a:rPr lang="en-US" sz="3600">
                <a:latin typeface="+mn-lt"/>
              </a:rPr>
            </a:br>
            <a:endParaRPr lang="en-US" sz="3600">
              <a:latin typeface="+mn-lt"/>
            </a:endParaRPr>
          </a:p>
        </p:txBody>
      </p:sp>
    </p:spTree>
    <p:extLst>
      <p:ext uri="{BB962C8B-B14F-4D97-AF65-F5344CB8AC3E}">
        <p14:creationId xmlns:p14="http://schemas.microsoft.com/office/powerpoint/2010/main" val="253434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30-second shot clock timer - Duties</a:t>
            </a:r>
            <a:br>
              <a:rPr lang="en-US" sz="4000"/>
            </a:br>
            <a:r>
              <a:rPr lang="en-US" sz="4000"/>
              <a:t>3-20-2</a:t>
            </a:r>
            <a:r>
              <a:rPr lang="en-US" sz="4000" cap="none"/>
              <a:t>a</a:t>
            </a:r>
            <a:r>
              <a:rPr lang="en-US" sz="4000"/>
              <a:t> </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148840"/>
            <a:ext cx="10725608" cy="4375784"/>
          </a:xfrm>
        </p:spPr>
        <p:txBody>
          <a:bodyPr/>
          <a:lstStyle/>
          <a:p>
            <a:r>
              <a:rPr lang="en-US"/>
              <a:t>The scorekeeper shall be provided with players and officials full names at least 15 minutes before the start of the contest.</a:t>
            </a:r>
          </a:p>
          <a:p>
            <a:endParaRPr lang="en-US" sz="2400"/>
          </a:p>
          <a:p>
            <a:r>
              <a:rPr lang="en-US"/>
              <a:t>The date, place and starting and ending time of the game, </a:t>
            </a:r>
            <a:r>
              <a:rPr lang="en-US" u="sng">
                <a:solidFill>
                  <a:srgbClr val="FF0000"/>
                </a:solidFill>
              </a:rPr>
              <a:t>names of officials,</a:t>
            </a:r>
            <a:r>
              <a:rPr lang="en-US">
                <a:solidFill>
                  <a:srgbClr val="FF0000"/>
                </a:solidFill>
              </a:rPr>
              <a:t> </a:t>
            </a:r>
            <a:r>
              <a:rPr lang="en-US"/>
              <a:t>names of teams, </a:t>
            </a:r>
            <a:r>
              <a:rPr lang="en-US" u="sng">
                <a:solidFill>
                  <a:srgbClr val="FF0000"/>
                </a:solidFill>
              </a:rPr>
              <a:t>full</a:t>
            </a:r>
            <a:r>
              <a:rPr lang="en-US">
                <a:solidFill>
                  <a:srgbClr val="FF0000"/>
                </a:solidFill>
              </a:rPr>
              <a:t> </a:t>
            </a:r>
            <a:r>
              <a:rPr lang="en-US"/>
              <a:t>player names and corresponding cap numbers in numerical order for all players (the team roster </a:t>
            </a:r>
            <a:r>
              <a:rPr lang="en-US" u="sng">
                <a:solidFill>
                  <a:srgbClr val="FF0000"/>
                </a:solidFill>
              </a:rPr>
              <a:t>with full player names</a:t>
            </a:r>
            <a:r>
              <a:rPr lang="en-US">
                <a:solidFill>
                  <a:srgbClr val="FF0000"/>
                </a:solidFill>
              </a:rPr>
              <a:t> </a:t>
            </a:r>
            <a:r>
              <a:rPr lang="en-US"/>
              <a:t>for each team with cap numbers designated must be in the secretary’s hands </a:t>
            </a:r>
            <a:r>
              <a:rPr lang="en-US" u="sng">
                <a:solidFill>
                  <a:srgbClr val="FF0000"/>
                </a:solidFill>
              </a:rPr>
              <a:t>a minimum 15 minutes prior to</a:t>
            </a:r>
            <a:r>
              <a:rPr lang="en-US">
                <a:solidFill>
                  <a:srgbClr val="FF0000"/>
                </a:solidFill>
              </a:rPr>
              <a:t> </a:t>
            </a:r>
            <a:r>
              <a:rPr lang="en-US"/>
              <a:t>the start of the game);</a:t>
            </a:r>
          </a:p>
          <a:p>
            <a:pPr marL="0" indent="0">
              <a:buNone/>
            </a:pPr>
            <a:endParaRPr lang="en-US" sz="2400"/>
          </a:p>
          <a:p>
            <a:pPr marL="0" indent="0">
              <a:buNone/>
            </a:pPr>
            <a:endParaRPr lang="en-US"/>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11703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Interval Time</a:t>
            </a:r>
            <a:br>
              <a:rPr lang="en-US" sz="4000"/>
            </a:br>
            <a:r>
              <a:rPr lang="en-US" sz="4000"/>
              <a:t>4-14, 7-12-2, 7-13-4, 7-14-4</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095553" y="2043113"/>
            <a:ext cx="10725608" cy="4481511"/>
          </a:xfrm>
        </p:spPr>
        <p:txBody>
          <a:bodyPr/>
          <a:lstStyle/>
          <a:p>
            <a:r>
              <a:rPr lang="en-US" sz="3200"/>
              <a:t>Any time the ball is removed from the water by the referee is now considered interval time:</a:t>
            </a:r>
          </a:p>
          <a:p>
            <a:pPr marL="808038" lvl="0">
              <a:buFont typeface="Arial" panose="020B0604020202020204" pitchFamily="34" charset="0"/>
              <a:buChar char="•"/>
            </a:pPr>
            <a:r>
              <a:rPr lang="en-US" sz="3200"/>
              <a:t>time between periods;</a:t>
            </a:r>
          </a:p>
          <a:p>
            <a:pPr marL="808038" lvl="0">
              <a:buFont typeface="Arial" panose="020B0604020202020204" pitchFamily="34" charset="0"/>
              <a:buChar char="•"/>
            </a:pPr>
            <a:r>
              <a:rPr lang="en-US" sz="3200"/>
              <a:t>during a time-out;</a:t>
            </a:r>
          </a:p>
          <a:p>
            <a:pPr marL="808038" lvl="0">
              <a:buFont typeface="Arial" panose="020B0604020202020204" pitchFamily="34" charset="0"/>
              <a:buChar char="•"/>
            </a:pPr>
            <a:r>
              <a:rPr lang="en-US" sz="3200"/>
              <a:t>before the restart after a goal;</a:t>
            </a:r>
          </a:p>
          <a:p>
            <a:pPr marL="808038" lvl="0">
              <a:buFont typeface="Arial" panose="020B0604020202020204" pitchFamily="34" charset="0"/>
              <a:buChar char="•"/>
            </a:pPr>
            <a:r>
              <a:rPr lang="en-US" sz="3200"/>
              <a:t>before a penalty throw is taken; or</a:t>
            </a:r>
          </a:p>
          <a:p>
            <a:pPr marL="808038" lvl="0">
              <a:buFont typeface="Arial" panose="020B0604020202020204" pitchFamily="34" charset="0"/>
              <a:buChar char="•"/>
            </a:pPr>
            <a:r>
              <a:rPr lang="en-US" sz="3200"/>
              <a:t>any time the ball is removed from the water by the referee.</a:t>
            </a:r>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52544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p:txBody>
          <a:bodyPr/>
          <a:lstStyle/>
          <a:p>
            <a:r>
              <a:rPr lang="en-US" sz="4000"/>
              <a:t>Interval Time</a:t>
            </a:r>
            <a:br>
              <a:rPr lang="en-US" sz="4000"/>
            </a:br>
            <a:r>
              <a:rPr lang="en-US" sz="4000"/>
              <a:t>4-14, 7-12-2, 7-13-4, 7-14-4</a:t>
            </a:r>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2800"/>
              <a:t>If a player of either team commits a minor act of misconduct during interval time (the time between periods, during a timeout, before the restart after a goal, before a penalty throw is taken, </a:t>
            </a:r>
            <a:r>
              <a:rPr lang="en-US" sz="2800" u="sng">
                <a:solidFill>
                  <a:srgbClr val="FF0000"/>
                </a:solidFill>
              </a:rPr>
              <a:t>or when the ball is taken out of the water by the referee</a:t>
            </a:r>
            <a:r>
              <a:rPr lang="en-US" sz="2800">
                <a:solidFill>
                  <a:srgbClr val="FF0000"/>
                </a:solidFill>
              </a:rPr>
              <a:t>), </a:t>
            </a:r>
            <a:r>
              <a:rPr lang="en-US" sz="2800">
                <a:solidFill>
                  <a:srgbClr val="00205B"/>
                </a:solidFill>
              </a:rPr>
              <a:t>he/she is excluded for 20 seconds on the first offense.</a:t>
            </a:r>
            <a:endParaRPr lang="en-US" sz="2800">
              <a:solidFill>
                <a:srgbClr val="00205B"/>
              </a:solidFill>
              <a:highlight>
                <a:srgbClr val="FFFF00"/>
              </a:highlight>
            </a:endParaRPr>
          </a:p>
          <a:p>
            <a:pPr marL="0" indent="0">
              <a:buNone/>
            </a:pPr>
            <a:endParaRPr lang="en-US" sz="800"/>
          </a:p>
          <a:p>
            <a:pPr marL="0" indent="0">
              <a:buNone/>
            </a:pPr>
            <a:endParaRPr lang="en-US" sz="800"/>
          </a:p>
          <a:p>
            <a:r>
              <a:rPr lang="en-US" sz="2800"/>
              <a:t>If a double flagrant misconduct foul occurs during a time-out, after a goal, </a:t>
            </a:r>
            <a:r>
              <a:rPr lang="en-US" sz="2800" u="sng">
                <a:solidFill>
                  <a:srgbClr val="FF0000"/>
                </a:solidFill>
              </a:rPr>
              <a:t>or when the ball is taken out of the water by the referee</a:t>
            </a:r>
            <a:r>
              <a:rPr lang="en-US" sz="2800">
                <a:solidFill>
                  <a:srgbClr val="FF0000"/>
                </a:solidFill>
              </a:rPr>
              <a:t> </a:t>
            </a:r>
            <a:r>
              <a:rPr lang="en-US" sz="2800"/>
              <a:t>both players are excluded for the remainder of the game with their substitutions in the re-entry areas.</a:t>
            </a:r>
            <a:endParaRPr lang="en-US" sz="2400"/>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0543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GOALKEEPER </a:t>
            </a:r>
            <a:r>
              <a:rPr lang="en-US" sz="4000">
                <a:solidFill>
                  <a:schemeClr val="tx1"/>
                </a:solidFill>
              </a:rPr>
              <a:t>PRIVILEGES</a:t>
            </a:r>
            <a:br>
              <a:rPr lang="en-US" sz="4000"/>
            </a:br>
            <a:r>
              <a:rPr lang="en-US" sz="4000"/>
              <a:t>4-20</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3200"/>
              <a:t>The goalkeeper may now move beyond the half </a:t>
            </a:r>
          </a:p>
          <a:p>
            <a:pPr marL="0" indent="0">
              <a:buNone/>
              <a:tabLst>
                <a:tab pos="342900" algn="l"/>
              </a:tabLst>
            </a:pPr>
            <a:r>
              <a:rPr lang="en-US" sz="3200"/>
              <a:t>	distance line, shoot from anywhere and may take</a:t>
            </a:r>
          </a:p>
          <a:p>
            <a:pPr marL="0" indent="0">
              <a:buNone/>
              <a:tabLst>
                <a:tab pos="342900" algn="l"/>
              </a:tabLst>
            </a:pPr>
            <a:r>
              <a:rPr lang="en-US" sz="3200"/>
              <a:t>    a penalty shot or participate in a shootout as the </a:t>
            </a:r>
          </a:p>
          <a:p>
            <a:pPr marL="0" indent="0">
              <a:buNone/>
              <a:tabLst>
                <a:tab pos="342900" algn="l"/>
              </a:tabLst>
            </a:pPr>
            <a:r>
              <a:rPr lang="en-US" sz="3200"/>
              <a:t>    goalkeeper and/or shooter. </a:t>
            </a:r>
          </a:p>
          <a:p>
            <a:endParaRPr lang="en-US" sz="3200"/>
          </a:p>
          <a:p>
            <a:pPr marL="0" indent="0">
              <a:buNone/>
            </a:pPr>
            <a:endParaRPr lang="en-US"/>
          </a:p>
          <a:p>
            <a:pPr marL="0" indent="0">
              <a:buNone/>
            </a:pPr>
            <a:endParaRPr lang="en-US" sz="800"/>
          </a:p>
          <a:p>
            <a:pPr marL="0" indent="0">
              <a:buNone/>
            </a:pPr>
            <a:endParaRPr lang="en-US" sz="800"/>
          </a:p>
          <a:p>
            <a:pPr marL="0" indent="0">
              <a:buNone/>
            </a:pPr>
            <a:br>
              <a:rPr lang="en-US" b="1" strike="sngStrike"/>
            </a:b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29032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How Scored</a:t>
            </a:r>
            <a:br>
              <a:rPr lang="en-US" sz="4000"/>
            </a:br>
            <a:r>
              <a:rPr lang="en-US" sz="4000"/>
              <a:t>4-21-1</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3200"/>
              <a:t>Clarifies that at least two players must intentionally touch the ball after a free throw or restart of play inside 6 meters.</a:t>
            </a:r>
            <a:br>
              <a:rPr lang="en-US" sz="3200"/>
            </a:br>
            <a:endParaRPr lang="en-US" sz="3200"/>
          </a:p>
          <a:p>
            <a:pPr marL="0" indent="0">
              <a:buNone/>
            </a:pPr>
            <a:endParaRPr lang="en-US" sz="3200"/>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34033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How Scored   </a:t>
            </a:r>
            <a:br>
              <a:rPr lang="en-US" sz="4000"/>
            </a:br>
            <a:r>
              <a:rPr lang="en-US" sz="4000"/>
              <a:t>4-21-2</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43113"/>
            <a:ext cx="10725608" cy="4481511"/>
          </a:xfrm>
        </p:spPr>
        <p:txBody>
          <a:bodyPr/>
          <a:lstStyle/>
          <a:p>
            <a:r>
              <a:rPr lang="en-US" sz="3200"/>
              <a:t>If both the foul and the ball is outside of 6 meters a player may put the ball into play and then shoot.  </a:t>
            </a:r>
          </a:p>
          <a:p>
            <a:endParaRPr lang="en-US" sz="3200"/>
          </a:p>
          <a:p>
            <a:r>
              <a:rPr lang="en-US" sz="3200"/>
              <a:t>The change also allows players to put the ball into play and score from a corner throw.  </a:t>
            </a:r>
          </a:p>
          <a:p>
            <a:endParaRPr lang="en-US" sz="3200" u="sng">
              <a:solidFill>
                <a:srgbClr val="FF0000"/>
              </a:solidFill>
            </a:endParaRPr>
          </a:p>
          <a:p>
            <a:pPr marL="0" indent="0">
              <a:buNone/>
            </a:pPr>
            <a:endParaRPr lang="en-US" sz="3200"/>
          </a:p>
          <a:p>
            <a:pPr marL="0" indent="0">
              <a:buNone/>
            </a:pPr>
            <a:endParaRPr lang="en-US" sz="2400" u="sng">
              <a:solidFill>
                <a:srgbClr val="FF0000"/>
              </a:solidFill>
            </a:endParaRPr>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22947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Goals – How Scored  </a:t>
            </a:r>
            <a:br>
              <a:rPr lang="en-US" sz="4000"/>
            </a:br>
            <a:r>
              <a:rPr lang="en-US" sz="4000"/>
              <a:t>4-21-2</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2" y="1900239"/>
            <a:ext cx="10928807" cy="4624386"/>
          </a:xfrm>
        </p:spPr>
        <p:txBody>
          <a:bodyPr/>
          <a:lstStyle/>
          <a:p>
            <a:r>
              <a:rPr lang="en-US" sz="2300"/>
              <a:t>A goal can be scored from anywhere after visibly putting the ball into play after the following:</a:t>
            </a:r>
          </a:p>
          <a:p>
            <a:pPr marL="350838" indent="0">
              <a:buNone/>
              <a:tabLst>
                <a:tab pos="350838" algn="l"/>
                <a:tab pos="685800" algn="l"/>
              </a:tabLst>
            </a:pPr>
            <a:r>
              <a:rPr lang="en-US" sz="2300"/>
              <a:t>a.	a foul outside of 6 meters with the ball located outside of 6 meters;</a:t>
            </a:r>
          </a:p>
          <a:p>
            <a:pPr marL="350838" indent="0">
              <a:buNone/>
              <a:tabLst>
                <a:tab pos="350838" algn="l"/>
                <a:tab pos="808038" algn="l"/>
              </a:tabLst>
            </a:pPr>
            <a:r>
              <a:rPr lang="en-US" sz="2300"/>
              <a:t>b.  a corner throw;</a:t>
            </a:r>
          </a:p>
          <a:p>
            <a:pPr marL="350838" indent="0">
              <a:buNone/>
              <a:tabLst>
                <a:tab pos="350838" algn="l"/>
                <a:tab pos="685800" algn="l"/>
              </a:tabLst>
            </a:pPr>
            <a:r>
              <a:rPr lang="en-US" sz="2300"/>
              <a:t>c. 	 goal throw;</a:t>
            </a:r>
          </a:p>
          <a:p>
            <a:pPr marL="350838" indent="0">
              <a:buNone/>
              <a:tabLst>
                <a:tab pos="350838" algn="l"/>
                <a:tab pos="685800" algn="l"/>
              </a:tabLst>
            </a:pPr>
            <a:r>
              <a:rPr lang="en-US" sz="2300"/>
              <a:t>d.  at the start or restart of play outside of 6 meters;</a:t>
            </a:r>
          </a:p>
          <a:p>
            <a:pPr marL="350838" indent="0">
              <a:buNone/>
              <a:tabLst>
                <a:tab pos="350838" algn="l"/>
                <a:tab pos="685800" algn="l"/>
              </a:tabLst>
            </a:pPr>
            <a:r>
              <a:rPr lang="en-US" sz="2300"/>
              <a:t>e.  the ball leaving the side of play outside of 6 meters;</a:t>
            </a:r>
          </a:p>
          <a:p>
            <a:pPr marL="350838" indent="0">
              <a:buNone/>
              <a:tabLst>
                <a:tab pos="350838" algn="l"/>
                <a:tab pos="685800" algn="l"/>
              </a:tabLst>
            </a:pPr>
            <a:r>
              <a:rPr lang="en-US" sz="2300"/>
              <a:t>f. 	after a goal;</a:t>
            </a:r>
          </a:p>
          <a:p>
            <a:pPr marL="350838" indent="0">
              <a:buNone/>
              <a:tabLst>
                <a:tab pos="350838" algn="l"/>
                <a:tab pos="685800" algn="l"/>
              </a:tabLst>
            </a:pPr>
            <a:r>
              <a:rPr lang="en-US" sz="2300"/>
              <a:t>g.  after a time-out;</a:t>
            </a:r>
          </a:p>
          <a:p>
            <a:pPr marL="350838" indent="0">
              <a:buNone/>
              <a:tabLst>
                <a:tab pos="350838" algn="l"/>
                <a:tab pos="685800" algn="l"/>
              </a:tabLst>
            </a:pPr>
            <a:r>
              <a:rPr lang="en-US" sz="2300"/>
              <a:t>h. 	after the referee returns the ball back to the pool outside of 6-meters or to a player</a:t>
            </a:r>
            <a:br>
              <a:rPr lang="en-US" sz="2300"/>
            </a:br>
            <a:r>
              <a:rPr lang="en-US" sz="2300"/>
              <a:t>      taking a corner throw. </a:t>
            </a:r>
            <a:br>
              <a:rPr lang="en-US" sz="2300"/>
            </a:br>
            <a:r>
              <a:rPr lang="en-US" sz="2300"/>
              <a:t> </a:t>
            </a:r>
            <a:r>
              <a:rPr lang="en-US" sz="2300" b="1"/>
              <a:t>NOTE: </a:t>
            </a:r>
            <a:r>
              <a:rPr lang="en-US" sz="2300"/>
              <a:t>If the ball was removed from inside of 6-meters, the player cannot shoot after</a:t>
            </a:r>
            <a:br>
              <a:rPr lang="en-US" sz="2300"/>
            </a:br>
            <a:r>
              <a:rPr lang="en-US" sz="2300"/>
              <a:t> putting the ball into play (exception: corner throw).</a:t>
            </a:r>
          </a:p>
          <a:p>
            <a:pPr marL="0" indent="0">
              <a:buNone/>
            </a:pPr>
            <a:endParaRPr lang="en-US">
              <a:solidFill>
                <a:srgbClr val="FF0000"/>
              </a:solidFill>
            </a:endParaRPr>
          </a:p>
          <a:p>
            <a:pPr marL="0" indent="0">
              <a:buNone/>
            </a:pPr>
            <a:endParaRPr lang="en-US" sz="800"/>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28124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a:t>National federation of</a:t>
            </a:r>
            <a:br>
              <a:rPr lang="en-US"/>
            </a:br>
            <a:r>
              <a:rPr lang="en-US"/>
              <a:t>state high school associations  (NFHS) </a:t>
            </a:r>
          </a:p>
        </p:txBody>
      </p:sp>
    </p:spTree>
    <p:extLst>
      <p:ext uri="{BB962C8B-B14F-4D97-AF65-F5344CB8AC3E}">
        <p14:creationId xmlns:p14="http://schemas.microsoft.com/office/powerpoint/2010/main" val="415070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3600"/>
              <a:t>Goals – how scored   </a:t>
            </a:r>
            <a:br>
              <a:rPr lang="en-US" sz="3600"/>
            </a:br>
            <a:r>
              <a:rPr lang="en-US" sz="3600"/>
              <a:t>4-21-3</a:t>
            </a:r>
            <a:endParaRPr lang="en-US" sz="36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164081"/>
            <a:ext cx="10725608" cy="4360544"/>
          </a:xfrm>
        </p:spPr>
        <p:txBody>
          <a:bodyPr/>
          <a:lstStyle/>
          <a:p>
            <a:r>
              <a:rPr lang="en-US" sz="2800"/>
              <a:t>The signal for awarding a free throw outside but within one meter of the 6-meter line has been altered. </a:t>
            </a:r>
          </a:p>
          <a:p>
            <a:pPr marL="0" indent="0">
              <a:buNone/>
            </a:pPr>
            <a:endParaRPr lang="en-US" sz="2800"/>
          </a:p>
          <a:p>
            <a:r>
              <a:rPr lang="en-US" sz="2800"/>
              <a:t>If a free throw is awarded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 </a:t>
            </a:r>
          </a:p>
          <a:p>
            <a:pPr marL="0" indent="0">
              <a:buNone/>
            </a:pPr>
            <a:endParaRPr lang="en-US" sz="2800" u="sng">
              <a:solidFill>
                <a:srgbClr val="FF0000"/>
              </a:solidFill>
            </a:endParaRPr>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92472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449263"/>
            <a:ext cx="10181696" cy="1204912"/>
          </a:xfrm>
        </p:spPr>
        <p:txBody>
          <a:bodyPr/>
          <a:lstStyle/>
          <a:p>
            <a:r>
              <a:rPr lang="en-US" sz="4000"/>
              <a:t>Goals – how scored   </a:t>
            </a:r>
            <a:br>
              <a:rPr lang="en-US" sz="4000"/>
            </a:br>
            <a:r>
              <a:rPr lang="en-US" sz="4000"/>
              <a:t>4-21-4</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00251"/>
            <a:ext cx="10725608" cy="4524374"/>
          </a:xfrm>
        </p:spPr>
        <p:txBody>
          <a:bodyPr/>
          <a:lstStyle/>
          <a:p>
            <a:r>
              <a:rPr lang="en-US" sz="3200"/>
              <a:t>If, at the award of a foul outside 6 meters, the ball is inside of 6 meters, a goal may not be scored directly or after the ball is put into play.   *NOTE: Both must be outside of 6 meters.</a:t>
            </a:r>
          </a:p>
          <a:p>
            <a:endParaRPr lang="en-US" sz="3200"/>
          </a:p>
          <a:p>
            <a:r>
              <a:rPr lang="en-US" sz="3200"/>
              <a:t>In this case, at least two players (of either team, excluding the defending goalkeeper) must intentionally play or touch the ball before a goal can be scored.</a:t>
            </a:r>
            <a:br>
              <a:rPr lang="en-US" sz="3200" b="1"/>
            </a:br>
            <a:endParaRPr lang="en-US" sz="3200"/>
          </a:p>
          <a:p>
            <a:pPr marL="0" indent="0">
              <a:buNone/>
            </a:pPr>
            <a:endParaRPr lang="en-US" sz="2400" u="sng">
              <a:solidFill>
                <a:srgbClr val="FF0000"/>
              </a:solidFill>
            </a:endParaRPr>
          </a:p>
          <a:p>
            <a:pPr marL="0" indent="0">
              <a:buNone/>
            </a:pPr>
            <a:endParaRPr lang="en-US" sz="8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2413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3600"/>
              <a:t>Goals – How Scored </a:t>
            </a:r>
            <a:br>
              <a:rPr lang="en-US" sz="3600"/>
            </a:br>
            <a:r>
              <a:rPr lang="en-US" sz="3600"/>
              <a:t>4-21-5, 4-24</a:t>
            </a:r>
            <a:r>
              <a:rPr lang="en-US" sz="3600" cap="none"/>
              <a:t>e</a:t>
            </a:r>
            <a:r>
              <a:rPr lang="en-US" sz="3600"/>
              <a:t>, 5-4</a:t>
            </a:r>
            <a:endParaRPr lang="en-US" sz="36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63193" y="2000251"/>
            <a:ext cx="10725608" cy="4524374"/>
          </a:xfrm>
        </p:spPr>
        <p:txBody>
          <a:bodyPr/>
          <a:lstStyle/>
          <a:p>
            <a:r>
              <a:rPr lang="en-US" sz="3200"/>
              <a:t>The corner throw was removed from a list of situations in which a direct goal cannot be scored after a restart.</a:t>
            </a:r>
          </a:p>
          <a:p>
            <a:endParaRPr lang="en-US" sz="3200"/>
          </a:p>
          <a:p>
            <a:r>
              <a:rPr lang="en-US" sz="3200" b="1"/>
              <a:t>NOTE:</a:t>
            </a:r>
            <a:r>
              <a:rPr lang="en-US" sz="3200"/>
              <a:t> Although a goal cannot be scored directly, the player restarting play from a corner throw or outside of 6 meters can visibly put the ball into play and then shoot and score or swim and then shoot and score.</a:t>
            </a:r>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9140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Corner Throws – How Taken</a:t>
            </a:r>
            <a:br>
              <a:rPr lang="en-US" sz="4000"/>
            </a:br>
            <a:r>
              <a:rPr lang="en-US" sz="4000"/>
              <a:t>5-4</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257300" y="2000251"/>
            <a:ext cx="10934700" cy="4524374"/>
          </a:xfrm>
        </p:spPr>
        <p:txBody>
          <a:bodyPr/>
          <a:lstStyle/>
          <a:p>
            <a:r>
              <a:rPr lang="en-US" sz="3200"/>
              <a:t>The corner throw shall be taken by a player of the attacking team from the 2-meter mark on the side nearest to which the ball crossed the goal line. The throw need not be taken by the nearest player but shall be taken without undue delay. </a:t>
            </a:r>
          </a:p>
          <a:p>
            <a:endParaRPr lang="en-US" sz="3200" u="sng">
              <a:solidFill>
                <a:srgbClr val="FF0000"/>
              </a:solidFill>
            </a:endParaRPr>
          </a:p>
          <a:p>
            <a:r>
              <a:rPr lang="en-US" sz="3200"/>
              <a:t>A player taking a corner throw may shoot directly or once put in play (a) fake and shoot, (b) swim and shoot without passing or (c) pass to another player. </a:t>
            </a:r>
            <a:endParaRPr lang="en-US" sz="3200" b="1"/>
          </a:p>
          <a:p>
            <a:pPr marL="0" indent="0">
              <a:buNone/>
            </a:pPr>
            <a:endParaRPr lang="en-US" sz="800" b="1"/>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8124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Free Throws – Where Taken</a:t>
            </a:r>
            <a:br>
              <a:rPr lang="en-US" sz="4000"/>
            </a:br>
            <a:r>
              <a:rPr lang="en-US" sz="4000"/>
              <a:t>5-10-1 </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814388" y="2000251"/>
            <a:ext cx="11377612" cy="4714874"/>
          </a:xfrm>
        </p:spPr>
        <p:txBody>
          <a:bodyPr/>
          <a:lstStyle/>
          <a:p>
            <a:endParaRPr lang="en-US" sz="3200"/>
          </a:p>
          <a:p>
            <a:r>
              <a:rPr lang="en-US" sz="3200"/>
              <a:t>A free throw shall be taken at the </a:t>
            </a:r>
          </a:p>
          <a:p>
            <a:pPr marL="0" indent="0">
              <a:buNone/>
            </a:pPr>
            <a:r>
              <a:rPr lang="en-US" sz="3200"/>
              <a:t>    spot of the ball versus where the </a:t>
            </a:r>
          </a:p>
          <a:p>
            <a:pPr marL="0" indent="0">
              <a:buNone/>
            </a:pPr>
            <a:r>
              <a:rPr lang="en-US" sz="3200"/>
              <a:t>    foul occurred. This does not </a:t>
            </a:r>
          </a:p>
          <a:p>
            <a:pPr marL="0" indent="0">
              <a:buNone/>
            </a:pPr>
            <a:r>
              <a:rPr lang="en-US" sz="3200"/>
              <a:t>    apply if the ball is inside the </a:t>
            </a:r>
          </a:p>
          <a:p>
            <a:pPr marL="0" indent="0">
              <a:buNone/>
            </a:pPr>
            <a:r>
              <a:rPr lang="en-US" sz="3200"/>
              <a:t>    2-meter mark.</a:t>
            </a:r>
            <a:br>
              <a:rPr lang="en-US" sz="3200" b="1"/>
            </a:br>
            <a:endParaRPr lang="en-US" sz="32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3" name="Picture 2" descr="A picture containing sport, game, water, building&#10;&#10;Description automatically generated">
            <a:extLst>
              <a:ext uri="{FF2B5EF4-FFF2-40B4-BE49-F238E27FC236}">
                <a16:creationId xmlns:a16="http://schemas.microsoft.com/office/drawing/2014/main" id="{12FBB275-F901-4A34-AE24-0F93C00C8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9667" y="2637472"/>
            <a:ext cx="4130040" cy="2753360"/>
          </a:xfrm>
          <a:prstGeom prst="rect">
            <a:avLst/>
          </a:prstGeom>
          <a:ln w="38100">
            <a:solidFill>
              <a:schemeClr val="tx1"/>
            </a:solidFill>
          </a:ln>
        </p:spPr>
      </p:pic>
    </p:spTree>
    <p:extLst>
      <p:ext uri="{BB962C8B-B14F-4D97-AF65-F5344CB8AC3E}">
        <p14:creationId xmlns:p14="http://schemas.microsoft.com/office/powerpoint/2010/main" val="406360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Free Throws – Where Taken</a:t>
            </a:r>
            <a:br>
              <a:rPr lang="en-US" sz="4000"/>
            </a:br>
            <a:r>
              <a:rPr lang="en-US" sz="4000"/>
              <a:t>5-13 </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814388" y="2000251"/>
            <a:ext cx="11377612" cy="4714874"/>
          </a:xfrm>
        </p:spPr>
        <p:txBody>
          <a:bodyPr/>
          <a:lstStyle/>
          <a:p>
            <a:r>
              <a:rPr lang="en-US">
                <a:solidFill>
                  <a:srgbClr val="FF0000"/>
                </a:solidFill>
              </a:rPr>
              <a:t>Free throws (putting the ball in play) must be taken clearly and visibly. </a:t>
            </a:r>
            <a:r>
              <a:rPr lang="en-US"/>
              <a:t>This includes, but is not limited to</a:t>
            </a:r>
          </a:p>
          <a:p>
            <a:pPr marL="635000" indent="-292100">
              <a:buFont typeface="Arial" panose="020B0604020202020204" pitchFamily="34" charset="0"/>
              <a:buChar char="•"/>
            </a:pPr>
            <a:r>
              <a:rPr lang="en-US"/>
              <a:t>passing the ball to another player; </a:t>
            </a:r>
          </a:p>
          <a:p>
            <a:pPr marL="635000" indent="-292100">
              <a:buFont typeface="Arial" panose="020B0604020202020204" pitchFamily="34" charset="0"/>
              <a:buChar char="•"/>
            </a:pPr>
            <a:r>
              <a:rPr lang="en-US"/>
              <a:t>dropping the ball from a raised hand into the water; </a:t>
            </a:r>
          </a:p>
          <a:p>
            <a:pPr marL="635000" indent="-292100">
              <a:buFont typeface="Arial" panose="020B0604020202020204" pitchFamily="34" charset="0"/>
              <a:buChar char="•"/>
            </a:pPr>
            <a:r>
              <a:rPr lang="en-US"/>
              <a:t>throwing the ball in the air; </a:t>
            </a:r>
          </a:p>
          <a:p>
            <a:pPr marL="635000" indent="-292100">
              <a:buFont typeface="Arial" panose="020B0604020202020204" pitchFamily="34" charset="0"/>
              <a:buChar char="•"/>
            </a:pPr>
            <a:r>
              <a:rPr lang="en-US">
                <a:solidFill>
                  <a:srgbClr val="FF0000"/>
                </a:solidFill>
              </a:rPr>
              <a:t>tossing or placing the ball before swimming, or; </a:t>
            </a:r>
          </a:p>
          <a:p>
            <a:pPr marL="635000" indent="-292100">
              <a:buFont typeface="Arial" panose="020B0604020202020204" pitchFamily="34" charset="0"/>
              <a:buChar char="•"/>
            </a:pPr>
            <a:r>
              <a:rPr lang="en-US">
                <a:solidFill>
                  <a:srgbClr val="FF0000"/>
                </a:solidFill>
              </a:rPr>
              <a:t>transferring the ball from one hand to another above the water. </a:t>
            </a:r>
          </a:p>
          <a:p>
            <a:r>
              <a:rPr lang="en-US"/>
              <a:t>The referee administering the free throw must indicate “ball in play” by dropping an arm from horizontal to vertical position when the player taking the free throw clearly and visibly puts the ball into play.</a:t>
            </a:r>
            <a:endParaRPr lang="en-US" sz="32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246162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Exclusion Fouls – Re-entry</a:t>
            </a:r>
            <a:br>
              <a:rPr lang="en-US" sz="4000"/>
            </a:br>
            <a:r>
              <a:rPr lang="en-US" sz="4000"/>
              <a:t>7-3-6</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2209800"/>
            <a:ext cx="10653185" cy="4122737"/>
          </a:xfrm>
        </p:spPr>
        <p:txBody>
          <a:bodyPr/>
          <a:lstStyle/>
          <a:p>
            <a:pPr marL="5029200" lvl="8" indent="457200"/>
            <a:endParaRPr lang="en-US" sz="2600"/>
          </a:p>
          <a:p>
            <a:pPr marL="5486400" lvl="8" indent="-457200">
              <a:buFont typeface="Wingdings" panose="05000000000000000000" pitchFamily="2" charset="2"/>
              <a:buChar char="§"/>
            </a:pPr>
            <a:r>
              <a:rPr lang="en-US" sz="2600"/>
              <a:t>A backup goalkeeper may now be </a:t>
            </a:r>
          </a:p>
          <a:p>
            <a:pPr marL="4572000" lvl="8" indent="0">
              <a:buNone/>
            </a:pPr>
            <a:r>
              <a:rPr lang="en-US" sz="2600"/>
              <a:t>   	substituted for an excluded</a:t>
            </a:r>
          </a:p>
          <a:p>
            <a:pPr marL="4572000" lvl="8" indent="0">
              <a:buNone/>
            </a:pPr>
            <a:r>
              <a:rPr lang="en-US" sz="2600"/>
              <a:t> 	goalkeeper.</a:t>
            </a:r>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3" name="Picture 2" descr="A picture containing water, sport, game, outdoor&#10;&#10;Description automatically generated">
            <a:extLst>
              <a:ext uri="{FF2B5EF4-FFF2-40B4-BE49-F238E27FC236}">
                <a16:creationId xmlns:a16="http://schemas.microsoft.com/office/drawing/2014/main" id="{8D7DE90E-8B53-4F10-8922-C763AE6E8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460" y="2703988"/>
            <a:ext cx="4701540" cy="3134360"/>
          </a:xfrm>
          <a:prstGeom prst="rect">
            <a:avLst/>
          </a:prstGeom>
          <a:ln w="38100">
            <a:solidFill>
              <a:schemeClr val="tx1"/>
            </a:solidFill>
          </a:ln>
        </p:spPr>
      </p:pic>
    </p:spTree>
    <p:extLst>
      <p:ext uri="{BB962C8B-B14F-4D97-AF65-F5344CB8AC3E}">
        <p14:creationId xmlns:p14="http://schemas.microsoft.com/office/powerpoint/2010/main" val="1078292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r>
              <a:rPr lang="en-US" sz="4000"/>
              <a:t>Enforcement</a:t>
            </a:r>
            <a:br>
              <a:rPr lang="en-US" sz="4000"/>
            </a:br>
            <a:r>
              <a:rPr lang="en-US" sz="4000"/>
              <a:t>7-1, 7-3-13, 7-4</a:t>
            </a: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1957388"/>
            <a:ext cx="10653185" cy="4375149"/>
          </a:xfrm>
        </p:spPr>
        <p:txBody>
          <a:bodyPr/>
          <a:lstStyle/>
          <a:p>
            <a:r>
              <a:rPr lang="en-US" sz="2800"/>
              <a:t>A player may leave the field of play at any time under the sideline.</a:t>
            </a:r>
          </a:p>
          <a:p>
            <a:endParaRPr lang="en-US" sz="2800"/>
          </a:p>
          <a:p>
            <a:r>
              <a:rPr lang="en-US" sz="2800"/>
              <a:t>If a player voluntarily leaves the field of play under the sideline or goal line other than their own re-entry area, they shall be permitted to re-enter the field of play from the re-entry area nearest to that player’s goal line or from anywhere after one of the following:</a:t>
            </a:r>
          </a:p>
          <a:p>
            <a:pPr marL="350838" indent="0">
              <a:buNone/>
            </a:pPr>
            <a:r>
              <a:rPr lang="en-US" sz="2800"/>
              <a:t>a. a goal scored;</a:t>
            </a:r>
          </a:p>
          <a:p>
            <a:pPr marL="350838" indent="0">
              <a:buNone/>
            </a:pPr>
            <a:r>
              <a:rPr lang="en-US" sz="2800"/>
              <a:t>b. a time-out;</a:t>
            </a:r>
          </a:p>
          <a:p>
            <a:pPr marL="350838" indent="0">
              <a:buNone/>
            </a:pPr>
            <a:r>
              <a:rPr lang="en-US" sz="2800"/>
              <a:t>c. end of the period.</a:t>
            </a:r>
          </a:p>
          <a:p>
            <a:pPr marL="0" indent="0">
              <a:buNone/>
            </a:pPr>
            <a:endParaRPr lang="en-US" sz="2100"/>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052370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r>
              <a:rPr lang="en-US" sz="4000"/>
              <a:t>Tactical Foul (Direct Shot) </a:t>
            </a:r>
            <a:br>
              <a:rPr lang="en-US" sz="4000"/>
            </a:br>
            <a:r>
              <a:rPr lang="en-US" sz="4000"/>
              <a:t>7-22  </a:t>
            </a:r>
            <a:endParaRPr lang="en-US" sz="40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1996440"/>
            <a:ext cx="10653185" cy="4336097"/>
          </a:xfrm>
        </p:spPr>
        <p:txBody>
          <a:bodyPr/>
          <a:lstStyle/>
          <a:p>
            <a:r>
              <a:rPr lang="en-US" sz="2800"/>
              <a:t>A player that has earned a foul outside of 6 meters is not able to shoot if a defender tactically knocks the ball into the 6-area area.</a:t>
            </a:r>
          </a:p>
          <a:p>
            <a:endParaRPr lang="en-US" sz="800"/>
          </a:p>
          <a:p>
            <a:r>
              <a:rPr lang="en-US" sz="2800"/>
              <a:t>It shall be an exclusion foul if a player on defense commits an ordinary foul outside of 6 meters and does one of the following as a “tactical foul” to prevent the player from shooting a direct shot:</a:t>
            </a:r>
          </a:p>
          <a:p>
            <a:pPr marL="350838" indent="0">
              <a:buNone/>
            </a:pPr>
            <a:r>
              <a:rPr lang="en-US" sz="2800"/>
              <a:t>a. Knocks the ball inside 6 meters;</a:t>
            </a:r>
          </a:p>
          <a:p>
            <a:pPr marL="350838" indent="0">
              <a:buNone/>
            </a:pPr>
            <a:r>
              <a:rPr lang="en-US" sz="2800"/>
              <a:t>b. Knocks the ball further away from the goal;</a:t>
            </a:r>
          </a:p>
          <a:p>
            <a:pPr marL="350838" indent="0">
              <a:buNone/>
            </a:pPr>
            <a:r>
              <a:rPr lang="en-US" sz="2800"/>
              <a:t>c. Throws the ball away;</a:t>
            </a:r>
            <a:endParaRPr lang="en-US" sz="800"/>
          </a:p>
          <a:p>
            <a:pPr marL="350838" indent="0">
              <a:buNone/>
            </a:pPr>
            <a:r>
              <a:rPr lang="en-US" sz="800"/>
              <a:t> </a:t>
            </a:r>
            <a:endParaRPr lang="en-US" sz="2800"/>
          </a:p>
          <a:p>
            <a:pPr marL="60325" indent="0">
              <a:buNone/>
            </a:pPr>
            <a:r>
              <a:rPr lang="en-US" sz="2800"/>
              <a:t>*</a:t>
            </a:r>
            <a:r>
              <a:rPr lang="en-US" sz="2800" b="1"/>
              <a:t>NOTE: The above are examples; tactical fouls are not limited to a-c.</a:t>
            </a:r>
            <a:endParaRPr lang="en-US" sz="2800"/>
          </a:p>
          <a:p>
            <a:pPr marL="350838" indent="0">
              <a:buNone/>
            </a:pPr>
            <a:endParaRPr lang="en-US" sz="2800"/>
          </a:p>
          <a:p>
            <a:pPr marL="350838" indent="0">
              <a:buNone/>
            </a:pPr>
            <a:endParaRPr lang="en-US" sz="2800"/>
          </a:p>
          <a:p>
            <a:pPr marL="350838" indent="0">
              <a:buNone/>
            </a:pPr>
            <a:endParaRPr lang="en-US" sz="2800"/>
          </a:p>
          <a:p>
            <a:pPr marL="0" indent="0">
              <a:buNone/>
            </a:pPr>
            <a:endParaRPr lang="en-US" sz="2400"/>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03389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26D2A-9BC4-4CF3-A450-6671FC328A49}"/>
              </a:ext>
            </a:extLst>
          </p:cNvPr>
          <p:cNvSpPr>
            <a:spLocks noGrp="1"/>
          </p:cNvSpPr>
          <p:nvPr>
            <p:ph type="title"/>
          </p:nvPr>
        </p:nvSpPr>
        <p:spPr>
          <a:xfrm>
            <a:off x="1785939" y="525463"/>
            <a:ext cx="10181696" cy="1204912"/>
          </a:xfrm>
        </p:spPr>
        <p:txBody>
          <a:bodyPr/>
          <a:lstStyle/>
          <a:p>
            <a:br>
              <a:rPr lang="en-US" sz="2800"/>
            </a:br>
            <a:br>
              <a:rPr lang="en-US" sz="2800"/>
            </a:br>
            <a:r>
              <a:rPr lang="en-US" sz="4000"/>
              <a:t>ATTACKING PLAYER FROM BEHIND WITHIN 6 METERS 8-9</a:t>
            </a:r>
            <a:br>
              <a:rPr lang="en-US" sz="4000"/>
            </a:br>
            <a:br>
              <a:rPr lang="en-US" sz="2800"/>
            </a:br>
            <a:endParaRPr lang="en-US" sz="2800" strike="sngStrike"/>
          </a:p>
        </p:txBody>
      </p:sp>
      <p:sp>
        <p:nvSpPr>
          <p:cNvPr id="6" name="Content Placeholder 5">
            <a:extLst>
              <a:ext uri="{FF2B5EF4-FFF2-40B4-BE49-F238E27FC236}">
                <a16:creationId xmlns:a16="http://schemas.microsoft.com/office/drawing/2014/main" id="{140E91E3-6AC8-4D54-A6AA-28C3AFAB3C67}"/>
              </a:ext>
            </a:extLst>
          </p:cNvPr>
          <p:cNvSpPr>
            <a:spLocks noGrp="1"/>
          </p:cNvSpPr>
          <p:nvPr>
            <p:ph idx="1"/>
          </p:nvPr>
        </p:nvSpPr>
        <p:spPr>
          <a:xfrm>
            <a:off x="1314450" y="2143125"/>
            <a:ext cx="10653185" cy="4189412"/>
          </a:xfrm>
        </p:spPr>
        <p:txBody>
          <a:bodyPr/>
          <a:lstStyle/>
          <a:p>
            <a:r>
              <a:rPr lang="en-US" sz="2800"/>
              <a:t>It shall be a penalty foul for a defending player to foul or impede an attacking player from behind within the 6-meter area in a probable goal situation. </a:t>
            </a:r>
            <a:r>
              <a:rPr lang="en-US" u="sng">
                <a:solidFill>
                  <a:srgbClr val="FF0000"/>
                </a:solidFill>
              </a:rPr>
              <a:t> </a:t>
            </a:r>
          </a:p>
          <a:p>
            <a:pPr marL="0" indent="0">
              <a:buNone/>
            </a:pPr>
            <a:endParaRPr lang="en-US" sz="2400"/>
          </a:p>
        </p:txBody>
      </p:sp>
      <p:sp>
        <p:nvSpPr>
          <p:cNvPr id="4" name="Footer Placeholder 3">
            <a:extLst>
              <a:ext uri="{FF2B5EF4-FFF2-40B4-BE49-F238E27FC236}">
                <a16:creationId xmlns:a16="http://schemas.microsoft.com/office/drawing/2014/main" id="{722CED62-AD00-4EED-A6D6-FE8098A60AD0}"/>
              </a:ext>
            </a:extLst>
          </p:cNvPr>
          <p:cNvSpPr>
            <a:spLocks noGrp="1"/>
          </p:cNvSpPr>
          <p:nvPr>
            <p:ph type="ftr" sz="quarter" idx="11"/>
          </p:nvPr>
        </p:nvSpPr>
        <p:spPr/>
        <p:txBody>
          <a:bodyPr/>
          <a:lstStyle/>
          <a:p>
            <a:pPr>
              <a:defRPr/>
            </a:pPr>
            <a:r>
              <a:rPr lang="en-US"/>
              <a:t>www.nfhs.org</a:t>
            </a:r>
          </a:p>
        </p:txBody>
      </p:sp>
      <p:pic>
        <p:nvPicPr>
          <p:cNvPr id="3" name="Picture 2" descr="A picture containing water, sport, building, small&#10;&#10;Description automatically generated">
            <a:extLst>
              <a:ext uri="{FF2B5EF4-FFF2-40B4-BE49-F238E27FC236}">
                <a16:creationId xmlns:a16="http://schemas.microsoft.com/office/drawing/2014/main" id="{0EF6E16F-EF4C-4778-95B2-A5102BF314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652" y="3429000"/>
            <a:ext cx="3954780" cy="2636520"/>
          </a:xfrm>
          <a:prstGeom prst="rect">
            <a:avLst/>
          </a:prstGeom>
          <a:ln w="38100">
            <a:solidFill>
              <a:schemeClr val="tx1"/>
            </a:solidFill>
          </a:ln>
        </p:spPr>
      </p:pic>
    </p:spTree>
    <p:extLst>
      <p:ext uri="{BB962C8B-B14F-4D97-AF65-F5344CB8AC3E}">
        <p14:creationId xmlns:p14="http://schemas.microsoft.com/office/powerpoint/2010/main" val="2754018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0EB5-D300-4EC8-BEE0-B46D66A8473D}"/>
              </a:ext>
            </a:extLst>
          </p:cNvPr>
          <p:cNvSpPr>
            <a:spLocks noGrp="1"/>
          </p:cNvSpPr>
          <p:nvPr>
            <p:ph type="title"/>
          </p:nvPr>
        </p:nvSpPr>
        <p:spPr/>
        <p:txBody>
          <a:bodyPr/>
          <a:lstStyle/>
          <a:p>
            <a:r>
              <a:rPr lang="en-US"/>
              <a:t>National Federation of </a:t>
            </a:r>
            <a:br>
              <a:rPr lang="en-US"/>
            </a:br>
            <a:r>
              <a:rPr lang="en-US"/>
              <a:t>State High School Associations</a:t>
            </a:r>
          </a:p>
        </p:txBody>
      </p:sp>
      <p:sp>
        <p:nvSpPr>
          <p:cNvPr id="3" name="Content Placeholder 2">
            <a:extLst>
              <a:ext uri="{FF2B5EF4-FFF2-40B4-BE49-F238E27FC236}">
                <a16:creationId xmlns:a16="http://schemas.microsoft.com/office/drawing/2014/main" id="{6A536024-CECB-41CA-96A2-2521B1E9C852}"/>
              </a:ext>
            </a:extLst>
          </p:cNvPr>
          <p:cNvSpPr>
            <a:spLocks noGrp="1"/>
          </p:cNvSpPr>
          <p:nvPr>
            <p:ph idx="1"/>
          </p:nvPr>
        </p:nvSpPr>
        <p:spPr/>
        <p:txBody>
          <a:bodyPr/>
          <a:lstStyle/>
          <a:p>
            <a:r>
              <a:rPr lang="en-US" sz="2400"/>
              <a:t>NFHS (located in Indianapolis, IN – Est. 1920):</a:t>
            </a:r>
          </a:p>
          <a:p>
            <a:pPr lvl="1"/>
            <a:r>
              <a:rPr lang="en-US" sz="2200"/>
              <a:t>National leader and advocate for </a:t>
            </a:r>
            <a:br>
              <a:rPr lang="en-US" sz="2200"/>
            </a:br>
            <a:r>
              <a:rPr lang="en-US" sz="2200"/>
              <a:t>high school athletics and </a:t>
            </a:r>
            <a:br>
              <a:rPr lang="en-US" sz="2200"/>
            </a:br>
            <a:r>
              <a:rPr lang="en-US" sz="2200"/>
              <a:t>performing arts programs.</a:t>
            </a:r>
          </a:p>
          <a:p>
            <a:pPr lvl="1"/>
            <a:r>
              <a:rPr lang="en-US" sz="2200"/>
              <a:t>Serves 51 state associations, 19,500 </a:t>
            </a:r>
            <a:br>
              <a:rPr lang="en-US" sz="2200"/>
            </a:br>
            <a:r>
              <a:rPr lang="en-US" sz="2200"/>
              <a:t>high schools and 12 million student </a:t>
            </a:r>
            <a:br>
              <a:rPr lang="en-US" sz="2200"/>
            </a:br>
            <a:r>
              <a:rPr lang="en-US" sz="2200"/>
              <a:t>participants.</a:t>
            </a:r>
          </a:p>
          <a:p>
            <a:pPr lvl="1"/>
            <a:r>
              <a:rPr lang="en-US" sz="2200"/>
              <a:t>Writes playing rules for 17 high school </a:t>
            </a:r>
            <a:br>
              <a:rPr lang="en-US" sz="2200"/>
            </a:br>
            <a:r>
              <a:rPr lang="en-US" sz="2200"/>
              <a:t>sports for boys and girls.</a:t>
            </a:r>
          </a:p>
          <a:p>
            <a:pPr lvl="1"/>
            <a:r>
              <a:rPr lang="en-US" sz="2200"/>
              <a:t>Offers online education courses for high school coaches, </a:t>
            </a:r>
            <a:br>
              <a:rPr lang="en-US" sz="2200"/>
            </a:br>
            <a:r>
              <a:rPr lang="en-US" sz="2200"/>
              <a:t>officials, parents, students and others.</a:t>
            </a:r>
          </a:p>
          <a:p>
            <a:pPr lvl="1"/>
            <a:r>
              <a:rPr 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0117667B-AE84-43B4-AFBD-43EDE6E94589}"/>
              </a:ext>
            </a:extLst>
          </p:cNvPr>
          <p:cNvSpPr>
            <a:spLocks noGrp="1"/>
          </p:cNvSpPr>
          <p:nvPr>
            <p:ph type="ftr" sz="quarter" idx="11"/>
          </p:nvPr>
        </p:nvSpPr>
        <p:spPr/>
        <p:txBody>
          <a:bodyPr/>
          <a:lstStyle/>
          <a:p>
            <a:pPr>
              <a:defRPr/>
            </a:pPr>
            <a:r>
              <a:rPr lang="en-US"/>
              <a:t>www.nfhs.org</a:t>
            </a:r>
          </a:p>
        </p:txBody>
      </p:sp>
      <p:pic>
        <p:nvPicPr>
          <p:cNvPr id="5" name="Picture 2" descr="C:\Users\mkosk\Desktop\Revised USA map with colors.jpg">
            <a:extLst>
              <a:ext uri="{FF2B5EF4-FFF2-40B4-BE49-F238E27FC236}">
                <a16:creationId xmlns:a16="http://schemas.microsoft.com/office/drawing/2014/main" id="{30B6B3E5-5C27-49FA-A3B3-70AAF34265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01" t="4256" r="2832" b="8511"/>
          <a:stretch>
            <a:fillRect/>
          </a:stretch>
        </p:blipFill>
        <p:spPr bwMode="auto">
          <a:xfrm>
            <a:off x="7296994" y="2752007"/>
            <a:ext cx="4691808" cy="237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65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2020-22 </a:t>
            </a:r>
            <a:r>
              <a:rPr lang="en-US" err="1"/>
              <a:t>nfhs</a:t>
            </a:r>
            <a:r>
              <a:rPr lang="en-US"/>
              <a:t> water polo</a:t>
            </a:r>
            <a:br>
              <a:rPr lang="en-US"/>
            </a:br>
            <a:r>
              <a:rPr lang="en-US"/>
              <a:t>Major editorial CHANGES</a:t>
            </a:r>
          </a:p>
        </p:txBody>
      </p:sp>
    </p:spTree>
    <p:extLst>
      <p:ext uri="{BB962C8B-B14F-4D97-AF65-F5344CB8AC3E}">
        <p14:creationId xmlns:p14="http://schemas.microsoft.com/office/powerpoint/2010/main" val="35271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EC4F-046E-4F0D-A9DA-897B1E108A7E}"/>
              </a:ext>
            </a:extLst>
          </p:cNvPr>
          <p:cNvSpPr>
            <a:spLocks noGrp="1"/>
          </p:cNvSpPr>
          <p:nvPr>
            <p:ph type="title"/>
          </p:nvPr>
        </p:nvSpPr>
        <p:spPr/>
        <p:txBody>
          <a:bodyPr/>
          <a:lstStyle/>
          <a:p>
            <a:r>
              <a:rPr lang="en-US"/>
              <a:t>Pool Diagrams</a:t>
            </a:r>
          </a:p>
        </p:txBody>
      </p:sp>
      <p:pic>
        <p:nvPicPr>
          <p:cNvPr id="6" name="Content Placeholder 5">
            <a:extLst>
              <a:ext uri="{FF2B5EF4-FFF2-40B4-BE49-F238E27FC236}">
                <a16:creationId xmlns:a16="http://schemas.microsoft.com/office/drawing/2014/main" id="{F6E380F8-AFE2-4E03-809B-C2B51BF4E0A0}"/>
              </a:ext>
            </a:extLst>
          </p:cNvPr>
          <p:cNvPicPr>
            <a:picLocks noGrp="1" noChangeAspect="1"/>
          </p:cNvPicPr>
          <p:nvPr>
            <p:ph idx="1"/>
          </p:nvPr>
        </p:nvPicPr>
        <p:blipFill>
          <a:blip r:embed="rId3"/>
          <a:stretch>
            <a:fillRect/>
          </a:stretch>
        </p:blipFill>
        <p:spPr>
          <a:xfrm>
            <a:off x="2130948" y="1993900"/>
            <a:ext cx="3581202" cy="4338637"/>
          </a:xfrm>
        </p:spPr>
      </p:pic>
      <p:sp>
        <p:nvSpPr>
          <p:cNvPr id="4" name="Footer Placeholder 3">
            <a:extLst>
              <a:ext uri="{FF2B5EF4-FFF2-40B4-BE49-F238E27FC236}">
                <a16:creationId xmlns:a16="http://schemas.microsoft.com/office/drawing/2014/main" id="{A48A61E4-860E-4654-836D-E70170CC6F3E}"/>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1CD3F913-8C47-46A4-AB08-63DC468EC255}"/>
              </a:ext>
            </a:extLst>
          </p:cNvPr>
          <p:cNvPicPr>
            <a:picLocks noChangeAspect="1"/>
          </p:cNvPicPr>
          <p:nvPr/>
        </p:nvPicPr>
        <p:blipFill>
          <a:blip r:embed="rId4"/>
          <a:stretch>
            <a:fillRect/>
          </a:stretch>
        </p:blipFill>
        <p:spPr>
          <a:xfrm>
            <a:off x="6221730" y="2126506"/>
            <a:ext cx="3232471" cy="4206031"/>
          </a:xfrm>
          <a:prstGeom prst="rect">
            <a:avLst/>
          </a:prstGeom>
        </p:spPr>
      </p:pic>
    </p:spTree>
    <p:extLst>
      <p:ext uri="{BB962C8B-B14F-4D97-AF65-F5344CB8AC3E}">
        <p14:creationId xmlns:p14="http://schemas.microsoft.com/office/powerpoint/2010/main" val="3810609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EC4F-046E-4F0D-A9DA-897B1E108A7E}"/>
              </a:ext>
            </a:extLst>
          </p:cNvPr>
          <p:cNvSpPr>
            <a:spLocks noGrp="1"/>
          </p:cNvSpPr>
          <p:nvPr>
            <p:ph type="title"/>
          </p:nvPr>
        </p:nvSpPr>
        <p:spPr/>
        <p:txBody>
          <a:bodyPr/>
          <a:lstStyle/>
          <a:p>
            <a:r>
              <a:rPr lang="en-US"/>
              <a:t>Appendix c, Figure DD</a:t>
            </a:r>
          </a:p>
        </p:txBody>
      </p:sp>
      <p:sp>
        <p:nvSpPr>
          <p:cNvPr id="3" name="Content Placeholder 2">
            <a:extLst>
              <a:ext uri="{FF2B5EF4-FFF2-40B4-BE49-F238E27FC236}">
                <a16:creationId xmlns:a16="http://schemas.microsoft.com/office/drawing/2014/main" id="{E70A9F98-7045-4687-8003-6FA0E2156F63}"/>
              </a:ext>
            </a:extLst>
          </p:cNvPr>
          <p:cNvSpPr>
            <a:spLocks noGrp="1"/>
          </p:cNvSpPr>
          <p:nvPr>
            <p:ph idx="1"/>
          </p:nvPr>
        </p:nvSpPr>
        <p:spPr/>
        <p:txBody>
          <a:bodyPr/>
          <a:lstStyle/>
          <a:p>
            <a:r>
              <a:rPr lang="en-US" b="1"/>
              <a:t>Fig. DD </a:t>
            </a:r>
            <a:r>
              <a:rPr lang="en-US"/>
              <a:t>When a free throw is for a foul outside but within one meter of the 6-meter line, the referee administering the free throw will point with one arm horizontal to the body in the direction of the attacking team and, with the other arm, shall raise a hand up vertically to indicate that the player is eligible to shoot.</a:t>
            </a:r>
          </a:p>
          <a:p>
            <a:endParaRPr lang="en-US"/>
          </a:p>
        </p:txBody>
      </p:sp>
      <p:sp>
        <p:nvSpPr>
          <p:cNvPr id="4" name="Footer Placeholder 3">
            <a:extLst>
              <a:ext uri="{FF2B5EF4-FFF2-40B4-BE49-F238E27FC236}">
                <a16:creationId xmlns:a16="http://schemas.microsoft.com/office/drawing/2014/main" id="{A48A61E4-860E-4654-836D-E70170CC6F3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400665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EC4F-046E-4F0D-A9DA-897B1E108A7E}"/>
              </a:ext>
            </a:extLst>
          </p:cNvPr>
          <p:cNvSpPr>
            <a:spLocks noGrp="1"/>
          </p:cNvSpPr>
          <p:nvPr>
            <p:ph type="title"/>
          </p:nvPr>
        </p:nvSpPr>
        <p:spPr/>
        <p:txBody>
          <a:bodyPr/>
          <a:lstStyle/>
          <a:p>
            <a:r>
              <a:rPr lang="en-US"/>
              <a:t>Officials signal</a:t>
            </a:r>
          </a:p>
        </p:txBody>
      </p:sp>
      <p:pic>
        <p:nvPicPr>
          <p:cNvPr id="6" name="Content Placeholder 5">
            <a:extLst>
              <a:ext uri="{FF2B5EF4-FFF2-40B4-BE49-F238E27FC236}">
                <a16:creationId xmlns:a16="http://schemas.microsoft.com/office/drawing/2014/main" id="{CA593745-1443-441E-8D63-893012E61BF2}"/>
              </a:ext>
            </a:extLst>
          </p:cNvPr>
          <p:cNvPicPr>
            <a:picLocks noGrp="1" noChangeAspect="1"/>
          </p:cNvPicPr>
          <p:nvPr>
            <p:ph idx="1"/>
          </p:nvPr>
        </p:nvPicPr>
        <p:blipFill>
          <a:blip r:embed="rId3"/>
          <a:stretch>
            <a:fillRect/>
          </a:stretch>
        </p:blipFill>
        <p:spPr>
          <a:xfrm>
            <a:off x="4373881" y="2112667"/>
            <a:ext cx="4018280" cy="2632666"/>
          </a:xfrm>
        </p:spPr>
      </p:pic>
      <p:sp>
        <p:nvSpPr>
          <p:cNvPr id="4" name="Footer Placeholder 3">
            <a:extLst>
              <a:ext uri="{FF2B5EF4-FFF2-40B4-BE49-F238E27FC236}">
                <a16:creationId xmlns:a16="http://schemas.microsoft.com/office/drawing/2014/main" id="{A48A61E4-860E-4654-836D-E70170CC6F3E}"/>
              </a:ext>
            </a:extLst>
          </p:cNvPr>
          <p:cNvSpPr>
            <a:spLocks noGrp="1"/>
          </p:cNvSpPr>
          <p:nvPr>
            <p:ph type="ftr" sz="quarter" idx="11"/>
          </p:nvPr>
        </p:nvSpPr>
        <p:spPr/>
        <p:txBody>
          <a:bodyPr/>
          <a:lstStyle/>
          <a:p>
            <a:pPr>
              <a:defRPr/>
            </a:pPr>
            <a:r>
              <a:rPr lang="en-US"/>
              <a:t>www.nfhs.org</a:t>
            </a:r>
          </a:p>
        </p:txBody>
      </p:sp>
      <p:pic>
        <p:nvPicPr>
          <p:cNvPr id="8" name="Picture 7">
            <a:extLst>
              <a:ext uri="{FF2B5EF4-FFF2-40B4-BE49-F238E27FC236}">
                <a16:creationId xmlns:a16="http://schemas.microsoft.com/office/drawing/2014/main" id="{BABE63E1-3E8F-4415-9270-0DF3AF9A531F}"/>
              </a:ext>
            </a:extLst>
          </p:cNvPr>
          <p:cNvPicPr>
            <a:picLocks noChangeAspect="1"/>
          </p:cNvPicPr>
          <p:nvPr/>
        </p:nvPicPr>
        <p:blipFill>
          <a:blip r:embed="rId4"/>
          <a:stretch>
            <a:fillRect/>
          </a:stretch>
        </p:blipFill>
        <p:spPr>
          <a:xfrm>
            <a:off x="2833500" y="5127625"/>
            <a:ext cx="7163518" cy="964882"/>
          </a:xfrm>
          <a:prstGeom prst="rect">
            <a:avLst/>
          </a:prstGeom>
        </p:spPr>
      </p:pic>
    </p:spTree>
    <p:extLst>
      <p:ext uri="{BB962C8B-B14F-4D97-AF65-F5344CB8AC3E}">
        <p14:creationId xmlns:p14="http://schemas.microsoft.com/office/powerpoint/2010/main" val="1923147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2020-22 </a:t>
            </a:r>
            <a:r>
              <a:rPr lang="en-US" err="1"/>
              <a:t>nfhs</a:t>
            </a:r>
            <a:r>
              <a:rPr lang="en-US"/>
              <a:t> water polo</a:t>
            </a:r>
            <a:br>
              <a:rPr lang="en-US"/>
            </a:br>
            <a:r>
              <a:rPr lang="en-US"/>
              <a:t>points of emphasis</a:t>
            </a:r>
          </a:p>
        </p:txBody>
      </p:sp>
    </p:spTree>
    <p:extLst>
      <p:ext uri="{BB962C8B-B14F-4D97-AF65-F5344CB8AC3E}">
        <p14:creationId xmlns:p14="http://schemas.microsoft.com/office/powerpoint/2010/main" val="1302151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Putting the ball in play</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3200"/>
              <a:t>Methods of putting the ball in play:</a:t>
            </a:r>
          </a:p>
          <a:p>
            <a:pPr marL="808038" indent="-457200">
              <a:buFont typeface="Arial" panose="020B0604020202020204" pitchFamily="34" charset="0"/>
              <a:buChar char="•"/>
            </a:pPr>
            <a:r>
              <a:rPr lang="en-US" sz="3200"/>
              <a:t>passing the ball;</a:t>
            </a:r>
          </a:p>
          <a:p>
            <a:pPr marL="808038" indent="-457200">
              <a:buFont typeface="Arial" panose="020B0604020202020204" pitchFamily="34" charset="0"/>
              <a:buChar char="•"/>
            </a:pPr>
            <a:r>
              <a:rPr lang="en-US" sz="3200"/>
              <a:t>dropping the ball on to the water from raised hand;</a:t>
            </a:r>
          </a:p>
          <a:p>
            <a:pPr marL="808038" indent="-457200">
              <a:buFont typeface="Arial" panose="020B0604020202020204" pitchFamily="34" charset="0"/>
              <a:buChar char="•"/>
            </a:pPr>
            <a:r>
              <a:rPr lang="en-US" sz="3200"/>
              <a:t>popping the ball out of hand;</a:t>
            </a:r>
          </a:p>
          <a:p>
            <a:pPr marL="808038" indent="-457200">
              <a:buFont typeface="Arial" panose="020B0604020202020204" pitchFamily="34" charset="0"/>
              <a:buChar char="•"/>
            </a:pPr>
            <a:r>
              <a:rPr lang="en-US" sz="3200"/>
              <a:t>tossing  or placing ball before swimming or transferring the ball from one hand to another above the water.</a:t>
            </a:r>
          </a:p>
          <a:p>
            <a:endParaRPr lang="en-US"/>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9772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New methods of scoring</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2800"/>
              <a:t>Outside 6-meters</a:t>
            </a:r>
          </a:p>
          <a:p>
            <a:pPr lvl="1"/>
            <a:r>
              <a:rPr lang="en-US" sz="2800"/>
              <a:t>Players may score via direct shot outside of 6 meters;</a:t>
            </a:r>
          </a:p>
          <a:p>
            <a:pPr lvl="1"/>
            <a:r>
              <a:rPr lang="en-US" sz="2800"/>
              <a:t>Put ball into play then move anywhere in the field to shoot;</a:t>
            </a:r>
          </a:p>
          <a:p>
            <a:r>
              <a:rPr lang="en-US" sz="2800"/>
              <a:t>Corner throw </a:t>
            </a:r>
          </a:p>
          <a:p>
            <a:pPr lvl="1"/>
            <a:r>
              <a:rPr lang="en-US" sz="2800"/>
              <a:t>Take a direct shot </a:t>
            </a:r>
          </a:p>
          <a:p>
            <a:pPr lvl="1"/>
            <a:r>
              <a:rPr lang="en-US" sz="2800"/>
              <a:t>Put the ball into play then move anywhere in the field to shoot;</a:t>
            </a:r>
          </a:p>
          <a:p>
            <a:endParaRPr lang="en-US" sz="1000"/>
          </a:p>
          <a:p>
            <a:pPr marL="0" indent="0">
              <a:buNone/>
            </a:pPr>
            <a:r>
              <a:rPr lang="en-US" sz="2800"/>
              <a:t>By increasing methods and options for scoring there will be greater offensive spacing and improved game flow. </a:t>
            </a:r>
            <a:endParaRPr lang="en-US"/>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907503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Player advantage inside of 6 meters</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2800"/>
              <a:t>A player inside of 6 meters who is in a probable goal scenario will be awarded a penalty shot regardless of whether they are holding the ball.</a:t>
            </a:r>
          </a:p>
          <a:p>
            <a:pPr marL="0" indent="0">
              <a:buNone/>
            </a:pPr>
            <a:endParaRPr lang="en-US" sz="2800"/>
          </a:p>
          <a:p>
            <a:r>
              <a:rPr lang="en-US" sz="2800"/>
              <a:t>In a probable goal scenario the award of penalty shot all three factors must be in play:</a:t>
            </a:r>
          </a:p>
          <a:p>
            <a:pPr marL="800100" indent="-457200">
              <a:buFont typeface="Arial" panose="020B0604020202020204" pitchFamily="34" charset="0"/>
              <a:buChar char="•"/>
            </a:pPr>
            <a:r>
              <a:rPr lang="en-US" sz="2800"/>
              <a:t>Player is inside 6-meter area;</a:t>
            </a:r>
          </a:p>
          <a:p>
            <a:pPr marL="800100" indent="-457200">
              <a:buFont typeface="Arial" panose="020B0604020202020204" pitchFamily="34" charset="0"/>
              <a:buChar char="•"/>
            </a:pPr>
            <a:r>
              <a:rPr lang="en-US" sz="2800"/>
              <a:t>Player has established position;</a:t>
            </a:r>
          </a:p>
          <a:p>
            <a:pPr marL="800100" indent="-457200">
              <a:buFont typeface="Arial" panose="020B0604020202020204" pitchFamily="34" charset="0"/>
              <a:buChar char="•"/>
            </a:pPr>
            <a:r>
              <a:rPr lang="en-US" sz="2800"/>
              <a:t>Player is fouled or impeded from behind.</a:t>
            </a:r>
            <a:endParaRPr lang="en-US"/>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022061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Leaving the field of play</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3200"/>
              <a:t>Players, without leaving the water, may leave the field of play anywhere under sideline or goal line without penalty, but must re-enter from the re-entry area nearest their goal line unless stoppage has occurred such as a goal, time-out, or end of the period.</a:t>
            </a:r>
          </a:p>
          <a:p>
            <a:endParaRPr lang="en-US" sz="3200"/>
          </a:p>
          <a:p>
            <a:r>
              <a:rPr lang="en-US" sz="3200"/>
              <a:t>This is a risk minimization initiative. A player who is injured must be able to leave the field of play if necessary.</a:t>
            </a:r>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911699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142B-A37F-47C1-9DF7-6B8F6C2EE2B2}"/>
              </a:ext>
            </a:extLst>
          </p:cNvPr>
          <p:cNvSpPr>
            <a:spLocks noGrp="1"/>
          </p:cNvSpPr>
          <p:nvPr>
            <p:ph type="title"/>
          </p:nvPr>
        </p:nvSpPr>
        <p:spPr/>
        <p:txBody>
          <a:bodyPr/>
          <a:lstStyle/>
          <a:p>
            <a:r>
              <a:rPr lang="en-US"/>
              <a:t>Goalkeeper privileges</a:t>
            </a:r>
          </a:p>
        </p:txBody>
      </p:sp>
      <p:sp>
        <p:nvSpPr>
          <p:cNvPr id="3" name="Content Placeholder 2">
            <a:extLst>
              <a:ext uri="{FF2B5EF4-FFF2-40B4-BE49-F238E27FC236}">
                <a16:creationId xmlns:a16="http://schemas.microsoft.com/office/drawing/2014/main" id="{0665B27B-DE24-4BA6-86A3-3F7FE22BCE93}"/>
              </a:ext>
            </a:extLst>
          </p:cNvPr>
          <p:cNvSpPr>
            <a:spLocks noGrp="1"/>
          </p:cNvSpPr>
          <p:nvPr>
            <p:ph idx="1"/>
          </p:nvPr>
        </p:nvSpPr>
        <p:spPr/>
        <p:txBody>
          <a:bodyPr/>
          <a:lstStyle/>
          <a:p>
            <a:r>
              <a:rPr lang="en-US" sz="2800"/>
              <a:t>A goalkeeper:</a:t>
            </a:r>
          </a:p>
          <a:p>
            <a:pPr lvl="1"/>
            <a:r>
              <a:rPr lang="en-US" sz="2800"/>
              <a:t>may move past half court;</a:t>
            </a:r>
          </a:p>
          <a:p>
            <a:pPr lvl="1"/>
            <a:r>
              <a:rPr lang="en-US" sz="2800"/>
              <a:t>may take part of a shootout;</a:t>
            </a:r>
          </a:p>
          <a:p>
            <a:pPr lvl="1"/>
            <a:r>
              <a:rPr lang="en-US" sz="2800"/>
              <a:t>may take a penalty shot.</a:t>
            </a:r>
          </a:p>
          <a:p>
            <a:endParaRPr lang="en-US" sz="2800"/>
          </a:p>
          <a:p>
            <a:r>
              <a:rPr lang="en-US" sz="2800"/>
              <a:t>If a goalkeeper is excluded another goalie may be substituted for existing player during exclusion time.  The exclusion is on the player, not the position.</a:t>
            </a:r>
          </a:p>
        </p:txBody>
      </p:sp>
      <p:sp>
        <p:nvSpPr>
          <p:cNvPr id="4" name="Footer Placeholder 3">
            <a:extLst>
              <a:ext uri="{FF2B5EF4-FFF2-40B4-BE49-F238E27FC236}">
                <a16:creationId xmlns:a16="http://schemas.microsoft.com/office/drawing/2014/main" id="{9ECB4A4D-BC79-4C40-AA1D-137596E29F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25394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3B2C-B375-4A1A-88E4-CB8B69383F66}"/>
              </a:ext>
            </a:extLst>
          </p:cNvPr>
          <p:cNvSpPr>
            <a:spLocks noGrp="1"/>
          </p:cNvSpPr>
          <p:nvPr>
            <p:ph type="title"/>
          </p:nvPr>
        </p:nvSpPr>
        <p:spPr>
          <a:xfrm>
            <a:off x="1940985" y="525463"/>
            <a:ext cx="10026649" cy="1204912"/>
          </a:xfrm>
        </p:spPr>
        <p:txBody>
          <a:bodyPr/>
          <a:lstStyle/>
          <a:p>
            <a:r>
              <a:rPr lang="en-US"/>
              <a:t>NFHS Rules Review Committee</a:t>
            </a:r>
          </a:p>
        </p:txBody>
      </p:sp>
      <p:sp>
        <p:nvSpPr>
          <p:cNvPr id="3" name="Content Placeholder 2">
            <a:extLst>
              <a:ext uri="{FF2B5EF4-FFF2-40B4-BE49-F238E27FC236}">
                <a16:creationId xmlns:a16="http://schemas.microsoft.com/office/drawing/2014/main" id="{52F5AB98-AB2E-4C27-A390-5F97DF0BF410}"/>
              </a:ext>
            </a:extLst>
          </p:cNvPr>
          <p:cNvSpPr>
            <a:spLocks noGrp="1"/>
          </p:cNvSpPr>
          <p:nvPr>
            <p:ph idx="1"/>
          </p:nvPr>
        </p:nvSpPr>
        <p:spPr>
          <a:xfrm>
            <a:off x="1940985" y="2058150"/>
            <a:ext cx="10026649" cy="2290985"/>
          </a:xfrm>
        </p:spPr>
        <p:txBody>
          <a:bodyPr/>
          <a:lstStyle/>
          <a:p>
            <a:r>
              <a:rPr 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0E087EE0-D163-4EEE-B8EC-10AC80EE167A}"/>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72ABF7D4-55F7-4FEA-9289-9AD9511D73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71" t="2250" r="5913" b="38030"/>
          <a:stretch/>
        </p:blipFill>
        <p:spPr>
          <a:xfrm>
            <a:off x="10712610" y="4657894"/>
            <a:ext cx="1055568" cy="1235764"/>
          </a:xfrm>
          <a:prstGeom prst="rect">
            <a:avLst/>
          </a:prstGeom>
        </p:spPr>
      </p:pic>
      <p:pic>
        <p:nvPicPr>
          <p:cNvPr id="6" name="Picture 5">
            <a:extLst>
              <a:ext uri="{FF2B5EF4-FFF2-40B4-BE49-F238E27FC236}">
                <a16:creationId xmlns:a16="http://schemas.microsoft.com/office/drawing/2014/main" id="{FA8837A9-CE70-4B5B-B96B-8483CA9505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3" t="11514" r="15107" b="20281"/>
          <a:stretch/>
        </p:blipFill>
        <p:spPr>
          <a:xfrm>
            <a:off x="8455062" y="4663195"/>
            <a:ext cx="1055568" cy="1230462"/>
          </a:xfrm>
          <a:prstGeom prst="rect">
            <a:avLst/>
          </a:prstGeom>
        </p:spPr>
      </p:pic>
      <p:pic>
        <p:nvPicPr>
          <p:cNvPr id="7" name="Picture 6">
            <a:extLst>
              <a:ext uri="{FF2B5EF4-FFF2-40B4-BE49-F238E27FC236}">
                <a16:creationId xmlns:a16="http://schemas.microsoft.com/office/drawing/2014/main" id="{2D73F8EF-7656-456B-921F-C5AD570F3B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59" t="9295" r="17380" b="32835"/>
          <a:stretch/>
        </p:blipFill>
        <p:spPr>
          <a:xfrm>
            <a:off x="3979624" y="4669319"/>
            <a:ext cx="1055567" cy="1224339"/>
          </a:xfrm>
          <a:prstGeom prst="rect">
            <a:avLst/>
          </a:prstGeom>
        </p:spPr>
      </p:pic>
      <p:pic>
        <p:nvPicPr>
          <p:cNvPr id="8" name="Picture 7">
            <a:extLst>
              <a:ext uri="{FF2B5EF4-FFF2-40B4-BE49-F238E27FC236}">
                <a16:creationId xmlns:a16="http://schemas.microsoft.com/office/drawing/2014/main" id="{9A6A680C-382D-4FD7-BFDC-63915186D0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87" t="5716" r="16359" b="39447"/>
          <a:stretch/>
        </p:blipFill>
        <p:spPr>
          <a:xfrm>
            <a:off x="1746478" y="4667486"/>
            <a:ext cx="1055567" cy="1235057"/>
          </a:xfrm>
          <a:prstGeom prst="rect">
            <a:avLst/>
          </a:prstGeom>
        </p:spPr>
      </p:pic>
      <p:pic>
        <p:nvPicPr>
          <p:cNvPr id="9" name="Picture 8">
            <a:extLst>
              <a:ext uri="{FF2B5EF4-FFF2-40B4-BE49-F238E27FC236}">
                <a16:creationId xmlns:a16="http://schemas.microsoft.com/office/drawing/2014/main" id="{308D3312-14CC-4C78-BA56-9D8175C1B2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950" t="12311" r="9549" b="34923"/>
          <a:stretch/>
        </p:blipFill>
        <p:spPr>
          <a:xfrm>
            <a:off x="6216422" y="4668938"/>
            <a:ext cx="1055568" cy="1226571"/>
          </a:xfrm>
          <a:prstGeom prst="rect">
            <a:avLst/>
          </a:prstGeom>
        </p:spPr>
      </p:pic>
      <p:pic>
        <p:nvPicPr>
          <p:cNvPr id="10" name="Picture 9">
            <a:extLst>
              <a:ext uri="{FF2B5EF4-FFF2-40B4-BE49-F238E27FC236}">
                <a16:creationId xmlns:a16="http://schemas.microsoft.com/office/drawing/2014/main" id="{7E20D275-0707-48B8-84D9-012847F71F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47" t="8778" r="15415" b="32062"/>
          <a:stretch/>
        </p:blipFill>
        <p:spPr>
          <a:xfrm>
            <a:off x="5095970" y="4673308"/>
            <a:ext cx="1055568" cy="1225428"/>
          </a:xfrm>
          <a:prstGeom prst="rect">
            <a:avLst/>
          </a:prstGeom>
        </p:spPr>
      </p:pic>
      <p:pic>
        <p:nvPicPr>
          <p:cNvPr id="11" name="Picture 10">
            <a:extLst>
              <a:ext uri="{FF2B5EF4-FFF2-40B4-BE49-F238E27FC236}">
                <a16:creationId xmlns:a16="http://schemas.microsoft.com/office/drawing/2014/main" id="{4CA94F2D-7E7C-440C-8524-B6A0B217F4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65" t="14620" r="14200" b="28158"/>
          <a:stretch/>
        </p:blipFill>
        <p:spPr>
          <a:xfrm>
            <a:off x="9583611" y="4665011"/>
            <a:ext cx="1055567" cy="1228646"/>
          </a:xfrm>
          <a:prstGeom prst="rect">
            <a:avLst/>
          </a:prstGeom>
        </p:spPr>
      </p:pic>
      <p:sp>
        <p:nvSpPr>
          <p:cNvPr id="12" name="TextBox 1">
            <a:extLst>
              <a:ext uri="{FF2B5EF4-FFF2-40B4-BE49-F238E27FC236}">
                <a16:creationId xmlns:a16="http://schemas.microsoft.com/office/drawing/2014/main" id="{2302CA45-80DF-4F28-A748-305FFFAAAB6A}"/>
              </a:ext>
            </a:extLst>
          </p:cNvPr>
          <p:cNvSpPr txBox="1">
            <a:spLocks noChangeArrowheads="1"/>
          </p:cNvSpPr>
          <p:nvPr/>
        </p:nvSpPr>
        <p:spPr bwMode="auto">
          <a:xfrm>
            <a:off x="1758361" y="5881404"/>
            <a:ext cx="1056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Davis Whitfield</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AB46EBDD-C98B-4D8D-97C1-AAFDE730168B}"/>
              </a:ext>
            </a:extLst>
          </p:cNvPr>
          <p:cNvSpPr txBox="1">
            <a:spLocks noChangeArrowheads="1"/>
          </p:cNvSpPr>
          <p:nvPr/>
        </p:nvSpPr>
        <p:spPr bwMode="auto">
          <a:xfrm>
            <a:off x="3978380" y="5881176"/>
            <a:ext cx="1045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Bob Colgate</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Football and Sports </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Medicine</a:t>
            </a:r>
          </a:p>
        </p:txBody>
      </p:sp>
      <p:sp>
        <p:nvSpPr>
          <p:cNvPr id="14" name="TextBox 32">
            <a:extLst>
              <a:ext uri="{FF2B5EF4-FFF2-40B4-BE49-F238E27FC236}">
                <a16:creationId xmlns:a16="http://schemas.microsoft.com/office/drawing/2014/main" id="{75C74125-8351-491F-A753-3F41A70E5ECF}"/>
              </a:ext>
            </a:extLst>
          </p:cNvPr>
          <p:cNvSpPr txBox="1">
            <a:spLocks noChangeArrowheads="1"/>
          </p:cNvSpPr>
          <p:nvPr/>
        </p:nvSpPr>
        <p:spPr bwMode="auto">
          <a:xfrm>
            <a:off x="6225560" y="5880769"/>
            <a:ext cx="1037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Elliot Hopkins</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Baseball and Wrestling</a:t>
            </a:r>
          </a:p>
        </p:txBody>
      </p:sp>
      <p:sp>
        <p:nvSpPr>
          <p:cNvPr id="15" name="TextBox 33">
            <a:extLst>
              <a:ext uri="{FF2B5EF4-FFF2-40B4-BE49-F238E27FC236}">
                <a16:creationId xmlns:a16="http://schemas.microsoft.com/office/drawing/2014/main" id="{2DE1D377-FA35-4858-81AA-536B65BCE788}"/>
              </a:ext>
            </a:extLst>
          </p:cNvPr>
          <p:cNvSpPr txBox="1">
            <a:spLocks noChangeArrowheads="1"/>
          </p:cNvSpPr>
          <p:nvPr/>
        </p:nvSpPr>
        <p:spPr bwMode="auto">
          <a:xfrm>
            <a:off x="2880821" y="5880683"/>
            <a:ext cx="1035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Lindsey Atkinson</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Girls Lacrosse and Volleyball</a:t>
            </a:r>
          </a:p>
        </p:txBody>
      </p:sp>
      <p:sp>
        <p:nvSpPr>
          <p:cNvPr id="16" name="TextBox 34">
            <a:extLst>
              <a:ext uri="{FF2B5EF4-FFF2-40B4-BE49-F238E27FC236}">
                <a16:creationId xmlns:a16="http://schemas.microsoft.com/office/drawing/2014/main" id="{69496604-4DAE-4AE6-8850-BBA263AA381F}"/>
              </a:ext>
            </a:extLst>
          </p:cNvPr>
          <p:cNvSpPr txBox="1">
            <a:spLocks noChangeArrowheads="1"/>
          </p:cNvSpPr>
          <p:nvPr/>
        </p:nvSpPr>
        <p:spPr bwMode="auto">
          <a:xfrm>
            <a:off x="7212814" y="5883089"/>
            <a:ext cx="13088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Julie Cochran</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Cross Country, Gymnastics, Field Hockey and </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Track &amp; Field</a:t>
            </a:r>
          </a:p>
        </p:txBody>
      </p:sp>
      <p:sp>
        <p:nvSpPr>
          <p:cNvPr id="17" name="TextBox 35">
            <a:extLst>
              <a:ext uri="{FF2B5EF4-FFF2-40B4-BE49-F238E27FC236}">
                <a16:creationId xmlns:a16="http://schemas.microsoft.com/office/drawing/2014/main" id="{85E7F913-7CDB-4276-8E21-A27BFC802330}"/>
              </a:ext>
            </a:extLst>
          </p:cNvPr>
          <p:cNvSpPr txBox="1">
            <a:spLocks noChangeArrowheads="1"/>
          </p:cNvSpPr>
          <p:nvPr/>
        </p:nvSpPr>
        <p:spPr bwMode="auto">
          <a:xfrm>
            <a:off x="10721275" y="5881806"/>
            <a:ext cx="1049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Dan Schuster</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Ice Hockey</a:t>
            </a:r>
          </a:p>
        </p:txBody>
      </p:sp>
      <p:sp>
        <p:nvSpPr>
          <p:cNvPr id="18" name="TextBox 36">
            <a:extLst>
              <a:ext uri="{FF2B5EF4-FFF2-40B4-BE49-F238E27FC236}">
                <a16:creationId xmlns:a16="http://schemas.microsoft.com/office/drawing/2014/main" id="{9EF3EAF3-E3CF-444C-B35E-DB2BEF4B7536}"/>
              </a:ext>
            </a:extLst>
          </p:cNvPr>
          <p:cNvSpPr txBox="1">
            <a:spLocks noChangeArrowheads="1"/>
          </p:cNvSpPr>
          <p:nvPr/>
        </p:nvSpPr>
        <p:spPr bwMode="auto">
          <a:xfrm>
            <a:off x="8371992" y="5881068"/>
            <a:ext cx="1224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James Weaver</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Boys Lacrosse and </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Spirit</a:t>
            </a:r>
          </a:p>
        </p:txBody>
      </p:sp>
      <p:sp>
        <p:nvSpPr>
          <p:cNvPr id="19" name="TextBox 37">
            <a:extLst>
              <a:ext uri="{FF2B5EF4-FFF2-40B4-BE49-F238E27FC236}">
                <a16:creationId xmlns:a16="http://schemas.microsoft.com/office/drawing/2014/main" id="{FCF27676-2A17-4D69-A58E-73BBE0AC6CCB}"/>
              </a:ext>
            </a:extLst>
          </p:cNvPr>
          <p:cNvSpPr txBox="1">
            <a:spLocks noChangeArrowheads="1"/>
          </p:cNvSpPr>
          <p:nvPr/>
        </p:nvSpPr>
        <p:spPr bwMode="auto">
          <a:xfrm>
            <a:off x="9583409" y="5885183"/>
            <a:ext cx="10429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Theresia Wynns</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Basketball and Soccer</a:t>
            </a:r>
          </a:p>
        </p:txBody>
      </p:sp>
      <p:sp>
        <p:nvSpPr>
          <p:cNvPr id="20" name="TextBox 36">
            <a:extLst>
              <a:ext uri="{FF2B5EF4-FFF2-40B4-BE49-F238E27FC236}">
                <a16:creationId xmlns:a16="http://schemas.microsoft.com/office/drawing/2014/main" id="{2254E134-4C8D-4775-93A9-0AEC585CD70B}"/>
              </a:ext>
            </a:extLst>
          </p:cNvPr>
          <p:cNvSpPr txBox="1">
            <a:spLocks noChangeArrowheads="1"/>
          </p:cNvSpPr>
          <p:nvPr/>
        </p:nvSpPr>
        <p:spPr bwMode="auto">
          <a:xfrm>
            <a:off x="5094711" y="5861439"/>
            <a:ext cx="10498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a:latin typeface="Calibri" panose="020F0502020204030204" pitchFamily="34" charset="0"/>
                <a:cs typeface="Calibri" panose="020F0502020204030204" pitchFamily="34" charset="0"/>
              </a:rPr>
              <a:t>Sandy Searcy</a:t>
            </a:r>
          </a:p>
          <a:p>
            <a:pPr algn="ctr" eaLnBrk="1" hangingPunct="1">
              <a:spcBef>
                <a:spcPct val="0"/>
              </a:spcBef>
              <a:buClrTx/>
              <a:buFontTx/>
              <a:buNone/>
            </a:pPr>
            <a:r>
              <a:rPr lang="en-US" altLang="en-US" sz="800">
                <a:latin typeface="Calibri" panose="020F0502020204030204" pitchFamily="34" charset="0"/>
                <a:cs typeface="Calibri" panose="020F0502020204030204" pitchFamily="34" charset="0"/>
              </a:rPr>
              <a:t>Softball, Swimming &amp; Diving, and Water Polo</a:t>
            </a:r>
          </a:p>
        </p:txBody>
      </p:sp>
      <p:pic>
        <p:nvPicPr>
          <p:cNvPr id="22" name="Picture 21" descr="A person smiling for the camera&#10;&#10;Description generated with very high confidence">
            <a:extLst>
              <a:ext uri="{FF2B5EF4-FFF2-40B4-BE49-F238E27FC236}">
                <a16:creationId xmlns:a16="http://schemas.microsoft.com/office/drawing/2014/main" id="{E42F1E27-FD41-4696-9642-8E5E707A20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386" t="2781" r="16950" b="25344"/>
          <a:stretch/>
        </p:blipFill>
        <p:spPr>
          <a:xfrm>
            <a:off x="7333950" y="4673762"/>
            <a:ext cx="1055568" cy="1224338"/>
          </a:xfrm>
          <a:prstGeom prst="rect">
            <a:avLst/>
          </a:prstGeom>
        </p:spPr>
      </p:pic>
      <p:pic>
        <p:nvPicPr>
          <p:cNvPr id="23" name="Picture 22" descr="A person smiling for the camera&#10;&#10;Description generated with very high confidence">
            <a:extLst>
              <a:ext uri="{FF2B5EF4-FFF2-40B4-BE49-F238E27FC236}">
                <a16:creationId xmlns:a16="http://schemas.microsoft.com/office/drawing/2014/main" id="{F0AC8297-9299-4A87-87C0-3E81096962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03" t="12455" r="10628" b="26428"/>
          <a:stretch/>
        </p:blipFill>
        <p:spPr>
          <a:xfrm>
            <a:off x="2867874" y="4657894"/>
            <a:ext cx="1050263" cy="1233606"/>
          </a:xfrm>
          <a:prstGeom prst="rect">
            <a:avLst/>
          </a:prstGeom>
        </p:spPr>
      </p:pic>
    </p:spTree>
    <p:extLst>
      <p:ext uri="{BB962C8B-B14F-4D97-AF65-F5344CB8AC3E}">
        <p14:creationId xmlns:p14="http://schemas.microsoft.com/office/powerpoint/2010/main" val="2587532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593C42-8B19-450F-BFA5-EF622A0EA588}"/>
              </a:ext>
            </a:extLst>
          </p:cNvPr>
          <p:cNvSpPr>
            <a:spLocks noGrp="1"/>
          </p:cNvSpPr>
          <p:nvPr>
            <p:ph type="title"/>
          </p:nvPr>
        </p:nvSpPr>
        <p:spPr/>
        <p:txBody>
          <a:bodyPr/>
          <a:lstStyle/>
          <a:p>
            <a:br>
              <a:rPr lang="en-US"/>
            </a:br>
            <a:r>
              <a:rPr lang="en-US"/>
              <a:t>NFHS OFFICIALS Education </a:t>
            </a:r>
          </a:p>
        </p:txBody>
      </p:sp>
    </p:spTree>
    <p:extLst>
      <p:ext uri="{BB962C8B-B14F-4D97-AF65-F5344CB8AC3E}">
        <p14:creationId xmlns:p14="http://schemas.microsoft.com/office/powerpoint/2010/main" val="117855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0546-DD34-429F-AED0-A4686BBD2C48}"/>
              </a:ext>
            </a:extLst>
          </p:cNvPr>
          <p:cNvSpPr>
            <a:spLocks noGrp="1"/>
          </p:cNvSpPr>
          <p:nvPr>
            <p:ph type="title"/>
          </p:nvPr>
        </p:nvSpPr>
        <p:spPr/>
        <p:txBody>
          <a:bodyPr/>
          <a:lstStyle/>
          <a:p>
            <a:r>
              <a:rPr lang="en-US" sz="4000"/>
              <a:t>SPORTS-SPECIFIC Officiating COURSES</a:t>
            </a:r>
            <a:br>
              <a:rPr lang="en-US" sz="4000"/>
            </a:br>
            <a:r>
              <a:rPr lang="en-US" sz="4000"/>
              <a:t>www.nfhslearn.com</a:t>
            </a:r>
            <a:endParaRPr lang="en-US"/>
          </a:p>
        </p:txBody>
      </p:sp>
      <p:sp>
        <p:nvSpPr>
          <p:cNvPr id="3" name="Content Placeholder 2">
            <a:extLst>
              <a:ext uri="{FF2B5EF4-FFF2-40B4-BE49-F238E27FC236}">
                <a16:creationId xmlns:a16="http://schemas.microsoft.com/office/drawing/2014/main" id="{9B37520B-C8EE-4775-95C7-FDF2D07FA691}"/>
              </a:ext>
            </a:extLst>
          </p:cNvPr>
          <p:cNvSpPr>
            <a:spLocks noGrp="1"/>
          </p:cNvSpPr>
          <p:nvPr>
            <p:ph idx="1"/>
          </p:nvPr>
        </p:nvSpPr>
        <p:spPr>
          <a:xfrm>
            <a:off x="6756400" y="1989139"/>
            <a:ext cx="5211234" cy="4338637"/>
          </a:xfrm>
        </p:spPr>
        <p:txBody>
          <a:bodyPr/>
          <a:lstStyle/>
          <a:p>
            <a:pPr marL="285750" indent="-285750">
              <a:buFont typeface="Arial" panose="020B0604020202020204" pitchFamily="34" charset="0"/>
              <a:buChar char="•"/>
            </a:pPr>
            <a:r>
              <a:rPr lang="en-US" sz="2400">
                <a:cs typeface="Arial" charset="0"/>
              </a:rPr>
              <a:t>Introduction to mechanics and techniques used in each sport</a:t>
            </a:r>
          </a:p>
          <a:p>
            <a:pPr marL="285750" indent="-285750">
              <a:buFont typeface="Arial" panose="020B0604020202020204" pitchFamily="34" charset="0"/>
              <a:buChar char="•"/>
            </a:pPr>
            <a:r>
              <a:rPr lang="en-US" sz="2400">
                <a:cs typeface="Arial" charset="0"/>
              </a:rPr>
              <a:t>Ideal for new officials or those in first few years of officiating</a:t>
            </a:r>
          </a:p>
          <a:p>
            <a:pPr marL="285750" indent="-285750">
              <a:buFont typeface="Arial" panose="020B0604020202020204" pitchFamily="34" charset="0"/>
              <a:buChar char="•"/>
            </a:pPr>
            <a:r>
              <a:rPr lang="en-US" sz="2400">
                <a:cs typeface="Arial" charset="0"/>
              </a:rPr>
              <a:t>30-45 minutes to complete</a:t>
            </a:r>
          </a:p>
          <a:p>
            <a:pPr marL="285750" indent="-285750">
              <a:buFont typeface="Arial" panose="020B0604020202020204" pitchFamily="34" charset="0"/>
              <a:buChar char="•"/>
            </a:pPr>
            <a:r>
              <a:rPr lang="en-US" sz="2400">
                <a:cs typeface="Arial" charset="0"/>
              </a:rPr>
              <a:t>Topics vary based on the needs of the officials in the sport</a:t>
            </a:r>
          </a:p>
          <a:p>
            <a:pPr marL="285750" indent="-285750">
              <a:buFont typeface="Arial" panose="020B0604020202020204" pitchFamily="34" charset="0"/>
              <a:buChar char="•"/>
            </a:pPr>
            <a:r>
              <a:rPr lang="en-US" sz="2400">
                <a:cs typeface="Arial" charset="0"/>
              </a:rPr>
              <a:t>NFHS Officials Association members cost is $10</a:t>
            </a:r>
          </a:p>
          <a:p>
            <a:pPr marL="285750" indent="-285750">
              <a:buFont typeface="Arial" panose="020B0604020202020204" pitchFamily="34" charset="0"/>
              <a:buChar char="•"/>
            </a:pPr>
            <a:r>
              <a:rPr lang="en-US" sz="2400">
                <a:cs typeface="Arial" charset="0"/>
              </a:rPr>
              <a:t>Non-members – course is $20</a:t>
            </a:r>
          </a:p>
          <a:p>
            <a:pPr marL="285750" indent="-285750">
              <a:buFont typeface="Arial" panose="020B0604020202020204" pitchFamily="34" charset="0"/>
              <a:buChar char="•"/>
            </a:pPr>
            <a:r>
              <a:rPr lang="en-US" sz="2400">
                <a:cs typeface="Arial" charset="0"/>
              </a:rPr>
              <a:t>API available to state associations to collect results</a:t>
            </a:r>
          </a:p>
        </p:txBody>
      </p:sp>
      <p:sp>
        <p:nvSpPr>
          <p:cNvPr id="4" name="Footer Placeholder 3">
            <a:extLst>
              <a:ext uri="{FF2B5EF4-FFF2-40B4-BE49-F238E27FC236}">
                <a16:creationId xmlns:a16="http://schemas.microsoft.com/office/drawing/2014/main" id="{8CBB27EA-B9EE-49A7-B266-58E985C7CA2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EBD0CE1B-9241-48AB-9136-B9ACA4249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575" y="1989139"/>
            <a:ext cx="4368986" cy="4437061"/>
          </a:xfrm>
          <a:prstGeom prst="rect">
            <a:avLst/>
          </a:prstGeom>
        </p:spPr>
      </p:pic>
    </p:spTree>
    <p:extLst>
      <p:ext uri="{BB962C8B-B14F-4D97-AF65-F5344CB8AC3E}">
        <p14:creationId xmlns:p14="http://schemas.microsoft.com/office/powerpoint/2010/main" val="799888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a:t>NFHS OFFICIALS EDUCATION</a:t>
            </a:r>
            <a:br>
              <a:rPr lang="en-US"/>
            </a:br>
            <a:r>
              <a:rPr lang="en-US"/>
              <a:t>SPORT-SPECIFIC COURSES</a:t>
            </a:r>
          </a:p>
        </p:txBody>
      </p:sp>
      <p:sp>
        <p:nvSpPr>
          <p:cNvPr id="6" name="Content Placeholder 5">
            <a:extLst>
              <a:ext uri="{FF2B5EF4-FFF2-40B4-BE49-F238E27FC236}">
                <a16:creationId xmlns:a16="http://schemas.microsoft.com/office/drawing/2014/main" id="{FF8AE251-3962-4240-B8E7-596D5D99527C}"/>
              </a:ext>
            </a:extLst>
          </p:cNvPr>
          <p:cNvSpPr>
            <a:spLocks noGrp="1"/>
          </p:cNvSpPr>
          <p:nvPr>
            <p:ph sz="half" idx="1"/>
          </p:nvPr>
        </p:nvSpPr>
        <p:spPr>
          <a:xfrm>
            <a:off x="1969256" y="1950045"/>
            <a:ext cx="5384800" cy="4525963"/>
          </a:xfrm>
        </p:spPr>
        <p:txBody>
          <a:bodyPr/>
          <a:lstStyle/>
          <a:p>
            <a:r>
              <a:rPr lang="en-US" b="1" u="sng">
                <a:solidFill>
                  <a:schemeClr val="accent2"/>
                </a:solidFill>
              </a:rPr>
              <a:t>Courses Available</a:t>
            </a:r>
          </a:p>
          <a:p>
            <a:pPr lvl="1"/>
            <a:r>
              <a:rPr lang="en-US" b="1"/>
              <a:t>Officiating Football</a:t>
            </a:r>
            <a:r>
              <a:rPr lang="en-US"/>
              <a:t> </a:t>
            </a:r>
          </a:p>
          <a:p>
            <a:pPr lvl="1"/>
            <a:r>
              <a:rPr lang="en-US" b="1"/>
              <a:t>Soccer</a:t>
            </a:r>
            <a:r>
              <a:rPr lang="en-US"/>
              <a:t> – Fouls and Misconduct</a:t>
            </a:r>
          </a:p>
          <a:p>
            <a:pPr lvl="1"/>
            <a:r>
              <a:rPr lang="en-US" b="1"/>
              <a:t>Swimming and Diving</a:t>
            </a:r>
            <a:endParaRPr lang="en-US"/>
          </a:p>
          <a:p>
            <a:pPr lvl="1"/>
            <a:r>
              <a:rPr lang="en-US" b="1"/>
              <a:t>Officiating Wrestling</a:t>
            </a:r>
            <a:r>
              <a:rPr lang="en-US"/>
              <a:t> </a:t>
            </a:r>
          </a:p>
          <a:p>
            <a:pPr lvl="1"/>
            <a:r>
              <a:rPr lang="en-US" b="1"/>
              <a:t>Officiating Basketball</a:t>
            </a:r>
          </a:p>
          <a:p>
            <a:pPr lvl="1"/>
            <a:r>
              <a:rPr lang="en-US" b="1"/>
              <a:t>Umpiring Softball</a:t>
            </a:r>
          </a:p>
          <a:p>
            <a:pPr lvl="1"/>
            <a:r>
              <a:rPr lang="en-US" b="1"/>
              <a:t>Officiating Volleyball – </a:t>
            </a:r>
            <a:r>
              <a:rPr lang="en-US"/>
              <a:t>Ball Handling</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a:xfrm>
            <a:off x="6833356" y="1950045"/>
            <a:ext cx="5384800" cy="4525963"/>
          </a:xfrm>
        </p:spPr>
        <p:txBody>
          <a:bodyPr/>
          <a:lstStyle/>
          <a:p>
            <a:r>
              <a:rPr lang="en-US" b="1" u="sng">
                <a:solidFill>
                  <a:schemeClr val="accent2"/>
                </a:solidFill>
              </a:rPr>
              <a:t>Future Courses</a:t>
            </a:r>
          </a:p>
          <a:p>
            <a:pPr lvl="1"/>
            <a:r>
              <a:rPr lang="en-US" b="1"/>
              <a:t>Officiating Baseball</a:t>
            </a:r>
          </a:p>
          <a:p>
            <a:pPr lvl="1"/>
            <a:r>
              <a:rPr lang="en-US" b="1"/>
              <a:t>Basketball – </a:t>
            </a:r>
            <a:r>
              <a:rPr lang="en-US"/>
              <a:t>Three-Person Mechanics</a:t>
            </a:r>
          </a:p>
          <a:p>
            <a:pPr lvl="1"/>
            <a:r>
              <a:rPr lang="en-US" b="1"/>
              <a:t>Field Hockey</a:t>
            </a:r>
          </a:p>
          <a:p>
            <a:pPr lvl="1"/>
            <a:r>
              <a:rPr lang="en-US" b="1"/>
              <a:t>Track and Field</a:t>
            </a:r>
          </a:p>
          <a:p>
            <a:pPr lvl="1"/>
            <a:r>
              <a:rPr lang="en-US" b="1"/>
              <a:t>Volleyball </a:t>
            </a:r>
            <a:r>
              <a:rPr lang="en-US"/>
              <a:t>– Overlapping</a:t>
            </a:r>
          </a:p>
          <a:p>
            <a:pPr lvl="1"/>
            <a:r>
              <a:rPr lang="en-US" b="1"/>
              <a:t>Softball – </a:t>
            </a:r>
            <a:r>
              <a:rPr lang="en-US"/>
              <a:t>Mechanics</a:t>
            </a:r>
          </a:p>
          <a:p>
            <a:pPr lvl="1"/>
            <a:r>
              <a:rPr lang="en-US" b="1"/>
              <a:t>Communication Among Officials and Coaches</a:t>
            </a:r>
          </a:p>
          <a:p>
            <a:pPr lvl="1"/>
            <a:r>
              <a:rPr lang="en-US" b="1"/>
              <a:t>Soccer - </a:t>
            </a:r>
            <a:r>
              <a:rPr lang="en-US"/>
              <a:t>Offside</a:t>
            </a:r>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018291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2D7A-96F7-4EBD-858A-8B28CA19AEFD}"/>
              </a:ext>
            </a:extLst>
          </p:cNvPr>
          <p:cNvSpPr>
            <a:spLocks noGrp="1"/>
          </p:cNvSpPr>
          <p:nvPr>
            <p:ph type="title"/>
          </p:nvPr>
        </p:nvSpPr>
        <p:spPr/>
        <p:txBody>
          <a:bodyPr/>
          <a:lstStyle/>
          <a:p>
            <a:r>
              <a:rPr lang="en-US"/>
              <a:t>Interscholastic Officiating</a:t>
            </a:r>
            <a:br>
              <a:rPr lang="en-US"/>
            </a:br>
            <a:r>
              <a:rPr lang="en-US"/>
              <a:t>www.nfhslearn.com</a:t>
            </a:r>
          </a:p>
        </p:txBody>
      </p:sp>
      <p:sp>
        <p:nvSpPr>
          <p:cNvPr id="3" name="Content Placeholder 2">
            <a:extLst>
              <a:ext uri="{FF2B5EF4-FFF2-40B4-BE49-F238E27FC236}">
                <a16:creationId xmlns:a16="http://schemas.microsoft.com/office/drawing/2014/main" id="{78F6E297-C074-4B6B-9FB5-0ABC1B379250}"/>
              </a:ext>
            </a:extLst>
          </p:cNvPr>
          <p:cNvSpPr>
            <a:spLocks noGrp="1"/>
          </p:cNvSpPr>
          <p:nvPr>
            <p:ph idx="1"/>
          </p:nvPr>
        </p:nvSpPr>
        <p:spPr>
          <a:xfrm>
            <a:off x="5600700" y="1989139"/>
            <a:ext cx="6366934" cy="4338637"/>
          </a:xfrm>
        </p:spPr>
        <p:txBody>
          <a:bodyPr/>
          <a:lstStyle/>
          <a:p>
            <a:pPr marL="285750" indent="-285750">
              <a:buFont typeface="Arial" panose="020B0604020202020204" pitchFamily="34" charset="0"/>
              <a:buChar char="•"/>
            </a:pPr>
            <a:r>
              <a:rPr lang="en-US" sz="2200">
                <a:cs typeface="Arial" charset="0"/>
              </a:rPr>
              <a:t>Introduction to skills and concepts used as an official</a:t>
            </a:r>
          </a:p>
          <a:p>
            <a:pPr marL="285750" indent="-285750">
              <a:buFont typeface="Arial" panose="020B0604020202020204" pitchFamily="34" charset="0"/>
              <a:buChar char="•"/>
            </a:pPr>
            <a:r>
              <a:rPr lang="en-US" sz="2200">
                <a:cs typeface="Arial" charset="0"/>
              </a:rPr>
              <a:t>Ideal for new officials or those in first few years </a:t>
            </a:r>
            <a:br>
              <a:rPr lang="en-US" sz="2200">
                <a:cs typeface="Arial" charset="0"/>
              </a:rPr>
            </a:br>
            <a:r>
              <a:rPr lang="en-US" sz="2200">
                <a:cs typeface="Arial" charset="0"/>
              </a:rPr>
              <a:t>of officiating</a:t>
            </a:r>
          </a:p>
          <a:p>
            <a:pPr marL="285750" indent="-285750">
              <a:buFont typeface="Arial" panose="020B0604020202020204" pitchFamily="34" charset="0"/>
              <a:buChar char="•"/>
            </a:pPr>
            <a:r>
              <a:rPr lang="en-US" sz="2200">
                <a:cs typeface="Arial" charset="0"/>
              </a:rPr>
              <a:t>30-45 minutes to complete</a:t>
            </a:r>
          </a:p>
          <a:p>
            <a:pPr marL="285750" indent="-285750">
              <a:buFont typeface="Arial" panose="020B0604020202020204" pitchFamily="34" charset="0"/>
              <a:buChar char="•"/>
            </a:pPr>
            <a:r>
              <a:rPr lang="en-US" sz="2200">
                <a:cs typeface="Arial" charset="0"/>
              </a:rPr>
              <a:t>Topics include: basics of becoming and staying an official, science of officiating, art of officiating, how to combine these skills for successful officiating</a:t>
            </a:r>
          </a:p>
          <a:p>
            <a:pPr marL="285750" indent="-285750">
              <a:buFont typeface="Arial" panose="020B0604020202020204" pitchFamily="34" charset="0"/>
              <a:buChar char="•"/>
            </a:pPr>
            <a:r>
              <a:rPr lang="en-US" sz="2200">
                <a:cs typeface="Arial" charset="0"/>
              </a:rPr>
              <a:t>Course is </a:t>
            </a:r>
            <a:r>
              <a:rPr lang="en-US" sz="2200" b="1">
                <a:cs typeface="Arial" charset="0"/>
              </a:rPr>
              <a:t>FREE</a:t>
            </a:r>
            <a:r>
              <a:rPr lang="en-US" sz="2200">
                <a:cs typeface="Arial" charset="0"/>
              </a:rPr>
              <a:t> to any </a:t>
            </a:r>
            <a:r>
              <a:rPr lang="en-US" sz="2200" b="1">
                <a:cs typeface="Arial" charset="0"/>
              </a:rPr>
              <a:t>NFHS Officials Association member</a:t>
            </a:r>
          </a:p>
          <a:p>
            <a:pPr marL="285750" indent="-285750">
              <a:buFont typeface="Arial" panose="020B0604020202020204" pitchFamily="34" charset="0"/>
              <a:buChar char="•"/>
            </a:pPr>
            <a:r>
              <a:rPr lang="en-US" sz="2200">
                <a:cs typeface="Arial" charset="0"/>
              </a:rPr>
              <a:t>Non-members course is $20</a:t>
            </a:r>
          </a:p>
          <a:p>
            <a:pPr marL="285750" indent="-285750">
              <a:buFont typeface="Arial" panose="020B0604020202020204" pitchFamily="34" charset="0"/>
              <a:buChar char="•"/>
            </a:pPr>
            <a:r>
              <a:rPr lang="en-US" sz="2200">
                <a:cs typeface="Arial" charset="0"/>
              </a:rPr>
              <a:t>API  available to state associations to collect results</a:t>
            </a:r>
          </a:p>
        </p:txBody>
      </p:sp>
      <p:sp>
        <p:nvSpPr>
          <p:cNvPr id="4" name="Footer Placeholder 3">
            <a:extLst>
              <a:ext uri="{FF2B5EF4-FFF2-40B4-BE49-F238E27FC236}">
                <a16:creationId xmlns:a16="http://schemas.microsoft.com/office/drawing/2014/main" id="{C7FD79E6-7E59-4D02-9B0A-62FB1397D47A}"/>
              </a:ext>
            </a:extLst>
          </p:cNvPr>
          <p:cNvSpPr>
            <a:spLocks noGrp="1"/>
          </p:cNvSpPr>
          <p:nvPr>
            <p:ph type="ftr" sz="quarter" idx="11"/>
          </p:nvPr>
        </p:nvSpPr>
        <p:spPr/>
        <p:txBody>
          <a:bodyPr/>
          <a:lstStyle/>
          <a:p>
            <a:pPr>
              <a:defRPr/>
            </a:pPr>
            <a:r>
              <a:rPr lang="en-US"/>
              <a:t>www.nfhs.org</a:t>
            </a:r>
          </a:p>
        </p:txBody>
      </p:sp>
      <p:pic>
        <p:nvPicPr>
          <p:cNvPr id="5" name="Picture 2" descr="Picture3">
            <a:extLst>
              <a:ext uri="{FF2B5EF4-FFF2-40B4-BE49-F238E27FC236}">
                <a16:creationId xmlns:a16="http://schemas.microsoft.com/office/drawing/2014/main" id="{F6D85B41-59E5-489B-A656-9AEA185F2E6E}"/>
              </a:ext>
            </a:extLst>
          </p:cNvPr>
          <p:cNvPicPr>
            <a:picLocks noChangeAspect="1" noChangeArrowheads="1"/>
          </p:cNvPicPr>
          <p:nvPr/>
        </p:nvPicPr>
        <p:blipFill>
          <a:blip r:embed="rId2" cstate="print"/>
          <a:srcRect/>
          <a:stretch>
            <a:fillRect/>
          </a:stretch>
        </p:blipFill>
        <p:spPr bwMode="auto">
          <a:xfrm>
            <a:off x="1057275" y="1989139"/>
            <a:ext cx="4280615" cy="3649661"/>
          </a:xfrm>
          <a:prstGeom prst="rect">
            <a:avLst/>
          </a:prstGeom>
          <a:noFill/>
          <a:ln w="9525">
            <a:noFill/>
            <a:miter lim="800000"/>
            <a:headEnd/>
            <a:tailEnd/>
          </a:ln>
        </p:spPr>
      </p:pic>
    </p:spTree>
    <p:extLst>
      <p:ext uri="{BB962C8B-B14F-4D97-AF65-F5344CB8AC3E}">
        <p14:creationId xmlns:p14="http://schemas.microsoft.com/office/powerpoint/2010/main" val="199819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2A21F-C991-4852-A763-28CB44016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7999"/>
          </a:xfrm>
          <a:prstGeom prst="rect">
            <a:avLst/>
          </a:prstGeom>
        </p:spPr>
      </p:pic>
    </p:spTree>
    <p:extLst>
      <p:ext uri="{BB962C8B-B14F-4D97-AF65-F5344CB8AC3E}">
        <p14:creationId xmlns:p14="http://schemas.microsoft.com/office/powerpoint/2010/main" val="1737327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21055776-348E-44A0-893F-A9ABF2885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43" b="24574"/>
          <a:stretch/>
        </p:blipFill>
        <p:spPr bwMode="auto">
          <a:xfrm>
            <a:off x="0" y="2"/>
            <a:ext cx="12192000" cy="3623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7" name="Rectangle 7">
            <a:extLst>
              <a:ext uri="{FF2B5EF4-FFF2-40B4-BE49-F238E27FC236}">
                <a16:creationId xmlns:a16="http://schemas.microsoft.com/office/drawing/2014/main" id="{5EDA05F9-D704-4E1B-AB85-236DE943EAFE}"/>
              </a:ext>
            </a:extLst>
          </p:cNvPr>
          <p:cNvSpPr>
            <a:spLocks noChangeArrowheads="1"/>
          </p:cNvSpPr>
          <p:nvPr/>
        </p:nvSpPr>
        <p:spPr bwMode="auto">
          <a:xfrm>
            <a:off x="0" y="995066"/>
            <a:ext cx="12205065" cy="1709852"/>
          </a:xfrm>
          <a:prstGeom prst="rect">
            <a:avLst/>
          </a:prstGeom>
          <a:solidFill>
            <a:srgbClr val="FFFFFF">
              <a:alpha val="72000"/>
            </a:srgbClr>
          </a:solidFill>
          <a:ln w="1905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8" name="Text Box 10">
            <a:extLst>
              <a:ext uri="{FF2B5EF4-FFF2-40B4-BE49-F238E27FC236}">
                <a16:creationId xmlns:a16="http://schemas.microsoft.com/office/drawing/2014/main" id="{BCAD9964-1744-4E14-8D2D-4FDDC2293010}"/>
              </a:ext>
            </a:extLst>
          </p:cNvPr>
          <p:cNvSpPr txBox="1">
            <a:spLocks noChangeArrowheads="1"/>
          </p:cNvSpPr>
          <p:nvPr/>
        </p:nvSpPr>
        <p:spPr bwMode="auto">
          <a:xfrm>
            <a:off x="6417755" y="1230380"/>
            <a:ext cx="4676682"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gn="ctr">
              <a:lnSpc>
                <a:spcPct val="85000"/>
              </a:lnSpc>
            </a:pPr>
            <a:r>
              <a:rPr lang="en-US" sz="4400" b="1" kern="1400">
                <a:solidFill>
                  <a:srgbClr val="004F94"/>
                </a:solidFill>
                <a:latin typeface="+mj-lt"/>
              </a:rPr>
              <a:t>Officiating Swimming &amp; Diving</a:t>
            </a:r>
            <a:endParaRPr lang="en-US" sz="4400" b="1" kern="1400">
              <a:solidFill>
                <a:srgbClr val="0000CC"/>
              </a:solidFill>
              <a:latin typeface="Titillium" panose="00000500000000000000" pitchFamily="50" charset="0"/>
            </a:endParaRPr>
          </a:p>
        </p:txBody>
      </p:sp>
      <p:sp>
        <p:nvSpPr>
          <p:cNvPr id="19" name="Text Box 13">
            <a:extLst>
              <a:ext uri="{FF2B5EF4-FFF2-40B4-BE49-F238E27FC236}">
                <a16:creationId xmlns:a16="http://schemas.microsoft.com/office/drawing/2014/main" id="{2CF57C84-65CF-4186-AC80-D5D4E208AA02}"/>
              </a:ext>
            </a:extLst>
          </p:cNvPr>
          <p:cNvSpPr txBox="1">
            <a:spLocks noChangeArrowheads="1"/>
          </p:cNvSpPr>
          <p:nvPr/>
        </p:nvSpPr>
        <p:spPr bwMode="auto">
          <a:xfrm>
            <a:off x="7353283" y="4145858"/>
            <a:ext cx="4168906" cy="182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indent="-137160">
              <a:lnSpc>
                <a:spcPct val="119000"/>
              </a:lnSpc>
              <a:spcAft>
                <a:spcPts val="300"/>
              </a:spcAft>
              <a:buFontTx/>
              <a:buChar char="-"/>
            </a:pPr>
            <a:r>
              <a:rPr lang="en-US" sz="1600" kern="1400">
                <a:solidFill>
                  <a:srgbClr val="003798"/>
                </a:solidFill>
                <a:latin typeface="+mj-lt"/>
              </a:rPr>
              <a:t>Elements of Professional Development </a:t>
            </a:r>
          </a:p>
          <a:p>
            <a:pPr marL="285750" indent="-137160">
              <a:lnSpc>
                <a:spcPct val="119000"/>
              </a:lnSpc>
              <a:spcAft>
                <a:spcPts val="300"/>
              </a:spcAft>
              <a:buFontTx/>
              <a:buChar char="-"/>
            </a:pPr>
            <a:r>
              <a:rPr lang="en-US" sz="1600" kern="1400">
                <a:solidFill>
                  <a:srgbClr val="003798"/>
                </a:solidFill>
                <a:latin typeface="+mj-lt"/>
              </a:rPr>
              <a:t>Officiating Swimming </a:t>
            </a:r>
          </a:p>
          <a:p>
            <a:pPr marL="285750" indent="-137160">
              <a:lnSpc>
                <a:spcPct val="119000"/>
              </a:lnSpc>
              <a:spcAft>
                <a:spcPts val="300"/>
              </a:spcAft>
              <a:buFontTx/>
              <a:buChar char="-"/>
            </a:pPr>
            <a:r>
              <a:rPr lang="en-US" sz="1600" kern="1400">
                <a:solidFill>
                  <a:srgbClr val="003798"/>
                </a:solidFill>
                <a:latin typeface="+mj-lt"/>
              </a:rPr>
              <a:t>Officiating Diving </a:t>
            </a:r>
          </a:p>
          <a:p>
            <a:pPr marL="285750" indent="-137160">
              <a:lnSpc>
                <a:spcPct val="119000"/>
              </a:lnSpc>
              <a:spcAft>
                <a:spcPts val="300"/>
              </a:spcAft>
              <a:buFontTx/>
              <a:buChar char="-"/>
            </a:pPr>
            <a:r>
              <a:rPr lang="en-US" sz="1600" kern="1400">
                <a:solidFill>
                  <a:srgbClr val="003798"/>
                </a:solidFill>
                <a:latin typeface="+mj-lt"/>
              </a:rPr>
              <a:t>Judging Practicum </a:t>
            </a:r>
            <a:endParaRPr lang="en-US" altLang="en-US" sz="1400" kern="1400">
              <a:solidFill>
                <a:srgbClr val="003798"/>
              </a:solidFill>
            </a:endParaRPr>
          </a:p>
          <a:p>
            <a:pPr marL="285750" indent="-137160">
              <a:lnSpc>
                <a:spcPct val="119000"/>
              </a:lnSpc>
              <a:spcAft>
                <a:spcPts val="300"/>
              </a:spcAft>
              <a:buFont typeface="Titillium" panose="00000500000000000000" pitchFamily="50" charset="0"/>
              <a:buChar char="-"/>
            </a:pPr>
            <a:endParaRPr lang="en-US" sz="1600" kern="1400">
              <a:solidFill>
                <a:srgbClr val="000000"/>
              </a:solidFill>
              <a:latin typeface="+mj-lt"/>
            </a:endParaRPr>
          </a:p>
        </p:txBody>
      </p:sp>
      <p:sp>
        <p:nvSpPr>
          <p:cNvPr id="22" name="Text Box 13">
            <a:extLst>
              <a:ext uri="{FF2B5EF4-FFF2-40B4-BE49-F238E27FC236}">
                <a16:creationId xmlns:a16="http://schemas.microsoft.com/office/drawing/2014/main" id="{599C34E3-D334-466D-87B2-FA1C74C3F223}"/>
              </a:ext>
            </a:extLst>
          </p:cNvPr>
          <p:cNvSpPr txBox="1">
            <a:spLocks noChangeArrowheads="1"/>
          </p:cNvSpPr>
          <p:nvPr/>
        </p:nvSpPr>
        <p:spPr bwMode="auto">
          <a:xfrm>
            <a:off x="1708558" y="4138459"/>
            <a:ext cx="4105276" cy="2530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indent="-137160">
              <a:lnSpc>
                <a:spcPct val="119000"/>
              </a:lnSpc>
              <a:spcAft>
                <a:spcPts val="300"/>
              </a:spcAft>
              <a:buFontTx/>
              <a:buChar char="-"/>
            </a:pPr>
            <a:r>
              <a:rPr lang="en-US" sz="1600" kern="1400">
                <a:solidFill>
                  <a:srgbClr val="003798"/>
                </a:solidFill>
                <a:latin typeface="+mj-lt"/>
              </a:rPr>
              <a:t>Understand the roles of professionalism, rules knowledge, and communication and how they help ensure a fair meet. </a:t>
            </a:r>
          </a:p>
          <a:p>
            <a:pPr marL="285750" indent="-137160">
              <a:lnSpc>
                <a:spcPct val="119000"/>
              </a:lnSpc>
              <a:spcAft>
                <a:spcPts val="300"/>
              </a:spcAft>
              <a:buFontTx/>
              <a:buChar char="-"/>
            </a:pPr>
            <a:r>
              <a:rPr lang="en-US" sz="1600" kern="1400">
                <a:solidFill>
                  <a:srgbClr val="003798"/>
                </a:solidFill>
                <a:latin typeface="+mj-lt"/>
              </a:rPr>
              <a:t>Know how to consistently identify swimming violations in each type of event. </a:t>
            </a:r>
          </a:p>
          <a:p>
            <a:pPr marL="285750" indent="-137160">
              <a:lnSpc>
                <a:spcPct val="119000"/>
              </a:lnSpc>
              <a:spcAft>
                <a:spcPts val="300"/>
              </a:spcAft>
              <a:buFontTx/>
              <a:buChar char="-"/>
            </a:pPr>
            <a:r>
              <a:rPr lang="en-US" sz="1600" kern="1400">
                <a:solidFill>
                  <a:srgbClr val="003798"/>
                </a:solidFill>
                <a:latin typeface="+mj-lt"/>
              </a:rPr>
              <a:t>Learn the elements of a proper dive and how to score dives appropriately.</a:t>
            </a:r>
          </a:p>
        </p:txBody>
      </p:sp>
      <p:pic>
        <p:nvPicPr>
          <p:cNvPr id="23" name="Picture 22">
            <a:extLst>
              <a:ext uri="{FF2B5EF4-FFF2-40B4-BE49-F238E27FC236}">
                <a16:creationId xmlns:a16="http://schemas.microsoft.com/office/drawing/2014/main" id="{6CBF27C6-35E5-4635-B2C7-6629D6F2A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067" y="1235172"/>
            <a:ext cx="828524" cy="1209645"/>
          </a:xfrm>
          <a:prstGeom prst="rect">
            <a:avLst/>
          </a:prstGeom>
        </p:spPr>
      </p:pic>
      <p:pic>
        <p:nvPicPr>
          <p:cNvPr id="24" name="Picture 23">
            <a:extLst>
              <a:ext uri="{FF2B5EF4-FFF2-40B4-BE49-F238E27FC236}">
                <a16:creationId xmlns:a16="http://schemas.microsoft.com/office/drawing/2014/main" id="{B48297EF-4141-4131-B81D-61A43B3C0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315" y="1206009"/>
            <a:ext cx="1394210" cy="1173731"/>
          </a:xfrm>
          <a:prstGeom prst="rect">
            <a:avLst/>
          </a:prstGeom>
        </p:spPr>
      </p:pic>
      <p:pic>
        <p:nvPicPr>
          <p:cNvPr id="25" name="Picture 24">
            <a:extLst>
              <a:ext uri="{FF2B5EF4-FFF2-40B4-BE49-F238E27FC236}">
                <a16:creationId xmlns:a16="http://schemas.microsoft.com/office/drawing/2014/main" id="{9C44F031-B2F4-4F14-8FB4-C1F699F6B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8266" y="1389357"/>
            <a:ext cx="1207173" cy="937610"/>
          </a:xfrm>
          <a:prstGeom prst="rect">
            <a:avLst/>
          </a:prstGeom>
        </p:spPr>
      </p:pic>
      <p:sp>
        <p:nvSpPr>
          <p:cNvPr id="26" name="TextBox 25">
            <a:extLst>
              <a:ext uri="{FF2B5EF4-FFF2-40B4-BE49-F238E27FC236}">
                <a16:creationId xmlns:a16="http://schemas.microsoft.com/office/drawing/2014/main" id="{231BCF2E-FDFA-45ED-8411-2DEA151BC8C3}"/>
              </a:ext>
            </a:extLst>
          </p:cNvPr>
          <p:cNvSpPr txBox="1"/>
          <p:nvPr/>
        </p:nvSpPr>
        <p:spPr>
          <a:xfrm>
            <a:off x="6474972" y="6065897"/>
            <a:ext cx="4960373" cy="626838"/>
          </a:xfrm>
          <a:prstGeom prst="rect">
            <a:avLst/>
          </a:prstGeom>
          <a:noFill/>
        </p:spPr>
        <p:txBody>
          <a:bodyPr wrap="square" rtlCol="0">
            <a:spAutoFit/>
          </a:bodyPr>
          <a:lstStyle/>
          <a:p>
            <a:pPr marL="148590" algn="r">
              <a:lnSpc>
                <a:spcPct val="119000"/>
              </a:lnSpc>
              <a:spcAft>
                <a:spcPts val="300"/>
              </a:spcAft>
            </a:pPr>
            <a:r>
              <a:rPr lang="en-US" sz="1400" i="1" kern="1400">
                <a:solidFill>
                  <a:srgbClr val="003798"/>
                </a:solidFill>
                <a:latin typeface="+mj-lt"/>
              </a:rPr>
              <a:t>Unlimited access to course for 1 year from the date of purchase</a:t>
            </a:r>
          </a:p>
          <a:p>
            <a:pPr marL="148590" algn="r">
              <a:lnSpc>
                <a:spcPct val="119000"/>
              </a:lnSpc>
              <a:spcAft>
                <a:spcPts val="300"/>
              </a:spcAft>
            </a:pPr>
            <a:r>
              <a:rPr lang="en-US" sz="1400" i="1" kern="1400">
                <a:solidFill>
                  <a:srgbClr val="003798"/>
                </a:solidFill>
                <a:latin typeface="+mj-lt"/>
              </a:rPr>
              <a:t>Approved by NFHS for 3 course clock hours </a:t>
            </a:r>
          </a:p>
        </p:txBody>
      </p:sp>
      <p:sp>
        <p:nvSpPr>
          <p:cNvPr id="14" name="Text Box 14">
            <a:extLst>
              <a:ext uri="{FF2B5EF4-FFF2-40B4-BE49-F238E27FC236}">
                <a16:creationId xmlns:a16="http://schemas.microsoft.com/office/drawing/2014/main" id="{E74B1B18-B74B-46D0-B4EA-C5FD9D3A06A3}"/>
              </a:ext>
            </a:extLst>
          </p:cNvPr>
          <p:cNvSpPr txBox="1">
            <a:spLocks noChangeArrowheads="1"/>
          </p:cNvSpPr>
          <p:nvPr/>
        </p:nvSpPr>
        <p:spPr bwMode="auto">
          <a:xfrm>
            <a:off x="1834393" y="3656041"/>
            <a:ext cx="3228701" cy="457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400" b="1">
                <a:solidFill>
                  <a:srgbClr val="D21034"/>
                </a:solidFill>
                <a:latin typeface="+mj-lt"/>
              </a:rPr>
              <a:t>Course Objectives</a:t>
            </a:r>
            <a:endParaRPr lang="en-US" altLang="en-US" sz="2400">
              <a:latin typeface="+mj-lt"/>
            </a:endParaRPr>
          </a:p>
        </p:txBody>
      </p:sp>
      <p:sp>
        <p:nvSpPr>
          <p:cNvPr id="15" name="Text Box 14">
            <a:extLst>
              <a:ext uri="{FF2B5EF4-FFF2-40B4-BE49-F238E27FC236}">
                <a16:creationId xmlns:a16="http://schemas.microsoft.com/office/drawing/2014/main" id="{38F1BE48-44BD-42E9-AB09-C5FD23DA99FF}"/>
              </a:ext>
            </a:extLst>
          </p:cNvPr>
          <p:cNvSpPr txBox="1">
            <a:spLocks noChangeArrowheads="1"/>
          </p:cNvSpPr>
          <p:nvPr/>
        </p:nvSpPr>
        <p:spPr bwMode="auto">
          <a:xfrm>
            <a:off x="7481730" y="3656041"/>
            <a:ext cx="3044956" cy="449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r>
              <a:rPr lang="en-US" altLang="en-US" sz="2400" b="1">
                <a:solidFill>
                  <a:srgbClr val="D21034"/>
                </a:solidFill>
                <a:latin typeface="+mj-lt"/>
              </a:rPr>
              <a:t>Units</a:t>
            </a:r>
            <a:endParaRPr lang="en-US" altLang="en-US" sz="2400">
              <a:latin typeface="+mj-lt"/>
            </a:endParaRPr>
          </a:p>
        </p:txBody>
      </p:sp>
    </p:spTree>
    <p:extLst>
      <p:ext uri="{BB962C8B-B14F-4D97-AF65-F5344CB8AC3E}">
        <p14:creationId xmlns:p14="http://schemas.microsoft.com/office/powerpoint/2010/main" val="3137403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5B1-FBB4-4D91-B195-C74876297E45}"/>
              </a:ext>
            </a:extLst>
          </p:cNvPr>
          <p:cNvSpPr>
            <a:spLocks noGrp="1"/>
          </p:cNvSpPr>
          <p:nvPr>
            <p:ph type="title"/>
          </p:nvPr>
        </p:nvSpPr>
        <p:spPr/>
        <p:txBody>
          <a:bodyPr/>
          <a:lstStyle/>
          <a:p>
            <a:r>
              <a:rPr lang="en-US"/>
              <a:t> </a:t>
            </a:r>
            <a:br>
              <a:rPr lang="en-US"/>
            </a:br>
            <a:r>
              <a:rPr lang="en-US"/>
              <a:t>NFHS Learning Center</a:t>
            </a:r>
          </a:p>
        </p:txBody>
      </p:sp>
    </p:spTree>
    <p:extLst>
      <p:ext uri="{BB962C8B-B14F-4D97-AF65-F5344CB8AC3E}">
        <p14:creationId xmlns:p14="http://schemas.microsoft.com/office/powerpoint/2010/main" val="2890777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newspaper&#10;&#10;Description automatically generated">
            <a:extLst>
              <a:ext uri="{FF2B5EF4-FFF2-40B4-BE49-F238E27FC236}">
                <a16:creationId xmlns:a16="http://schemas.microsoft.com/office/drawing/2014/main" id="{1DD8B32E-692F-42F7-8DEE-FB9175C64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8"/>
            <a:ext cx="12192000" cy="6860307"/>
          </a:xfrm>
          <a:prstGeom prst="rect">
            <a:avLst/>
          </a:prstGeom>
        </p:spPr>
      </p:pic>
    </p:spTree>
    <p:extLst>
      <p:ext uri="{BB962C8B-B14F-4D97-AF65-F5344CB8AC3E}">
        <p14:creationId xmlns:p14="http://schemas.microsoft.com/office/powerpoint/2010/main" val="2508572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15C9-C586-4915-8F6C-C547B8C98BBD}"/>
              </a:ext>
            </a:extLst>
          </p:cNvPr>
          <p:cNvSpPr>
            <a:spLocks noGrp="1"/>
          </p:cNvSpPr>
          <p:nvPr>
            <p:ph type="title"/>
          </p:nvPr>
        </p:nvSpPr>
        <p:spPr/>
        <p:txBody>
          <a:bodyPr/>
          <a:lstStyle/>
          <a:p>
            <a:br>
              <a:rPr lang="en-US"/>
            </a:br>
            <a:r>
              <a:rPr lang="en-US"/>
              <a:t>NFHS Network</a:t>
            </a:r>
          </a:p>
        </p:txBody>
      </p:sp>
    </p:spTree>
    <p:extLst>
      <p:ext uri="{BB962C8B-B14F-4D97-AF65-F5344CB8AC3E}">
        <p14:creationId xmlns:p14="http://schemas.microsoft.com/office/powerpoint/2010/main" val="3406210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F5EE-9A45-4EDC-B92E-5A3B6CEE9FED}"/>
              </a:ext>
            </a:extLst>
          </p:cNvPr>
          <p:cNvSpPr>
            <a:spLocks noGrp="1"/>
          </p:cNvSpPr>
          <p:nvPr>
            <p:ph type="title"/>
          </p:nvPr>
        </p:nvSpPr>
        <p:spPr/>
        <p:txBody>
          <a:bodyPr/>
          <a:lstStyle/>
          <a:p>
            <a:r>
              <a:rPr lang="en-US"/>
              <a:t>NFHS Network</a:t>
            </a:r>
          </a:p>
        </p:txBody>
      </p:sp>
      <p:sp>
        <p:nvSpPr>
          <p:cNvPr id="3" name="Content Placeholder 2">
            <a:extLst>
              <a:ext uri="{FF2B5EF4-FFF2-40B4-BE49-F238E27FC236}">
                <a16:creationId xmlns:a16="http://schemas.microsoft.com/office/drawing/2014/main" id="{50095002-A0F2-4220-899D-5C13B7F9B061}"/>
              </a:ext>
            </a:extLst>
          </p:cNvPr>
          <p:cNvSpPr>
            <a:spLocks noGrp="1"/>
          </p:cNvSpPr>
          <p:nvPr>
            <p:ph idx="1"/>
          </p:nvPr>
        </p:nvSpPr>
        <p:spPr>
          <a:xfrm>
            <a:off x="1940985" y="1989139"/>
            <a:ext cx="4802715" cy="4338637"/>
          </a:xfrm>
        </p:spPr>
        <p:txBody>
          <a:bodyPr/>
          <a:lstStyle/>
          <a:p>
            <a:r>
              <a:rPr lang="en-US"/>
              <a:t>By 2025, every high school sporting event in America will be streamed live. </a:t>
            </a:r>
          </a:p>
          <a:p>
            <a:r>
              <a:rPr lang="en-US"/>
              <a:t>The NFHS Network will be </a:t>
            </a:r>
            <a:br>
              <a:rPr lang="en-US"/>
            </a:br>
            <a:r>
              <a:rPr lang="en-US"/>
              <a:t>THE DESTINATION for fans </a:t>
            </a:r>
            <a:br>
              <a:rPr lang="en-US"/>
            </a:br>
            <a:r>
              <a:rPr lang="en-US"/>
              <a:t>to view these broadcasts. </a:t>
            </a:r>
          </a:p>
          <a:p>
            <a:r>
              <a:rPr lang="en-US"/>
              <a:t>27 Different Sports and Activities</a:t>
            </a:r>
          </a:p>
        </p:txBody>
      </p:sp>
      <p:sp>
        <p:nvSpPr>
          <p:cNvPr id="6" name="Footer Placeholder 4">
            <a:extLst>
              <a:ext uri="{FF2B5EF4-FFF2-40B4-BE49-F238E27FC236}">
                <a16:creationId xmlns:a16="http://schemas.microsoft.com/office/drawing/2014/main" id="{68EF3BD5-241E-4DB9-9804-4E5FAB102C87}"/>
              </a:ext>
            </a:extLst>
          </p:cNvPr>
          <p:cNvSpPr txBox="1">
            <a:spLocks/>
          </p:cNvSpPr>
          <p:nvPr/>
        </p:nvSpPr>
        <p:spPr>
          <a:xfrm>
            <a:off x="8677550" y="5651257"/>
            <a:ext cx="3053306" cy="262028"/>
          </a:xfrm>
          <a:prstGeom prst="rect">
            <a:avLst/>
          </a:prstGeom>
        </p:spPr>
        <p:txBody>
          <a:bodyPr vert="horz" lIns="91440" tIns="45720" rIns="91440" bIns="45720" rtlCol="0" anchor="ctr"/>
          <a:lstStyle>
            <a:defPPr>
              <a:defRPr lang="en-US"/>
            </a:defPPr>
            <a:lvl1pPr algn="r"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z="2200" b="1" u="sng">
                <a:solidFill>
                  <a:srgbClr val="00205B"/>
                </a:solidFill>
                <a:latin typeface="Calibri"/>
              </a:rPr>
              <a:t>www.NFHSnetwork.com</a:t>
            </a:r>
          </a:p>
        </p:txBody>
      </p:sp>
      <p:pic>
        <p:nvPicPr>
          <p:cNvPr id="7" name="Picture 6">
            <a:extLst>
              <a:ext uri="{FF2B5EF4-FFF2-40B4-BE49-F238E27FC236}">
                <a16:creationId xmlns:a16="http://schemas.microsoft.com/office/drawing/2014/main" id="{38964FAA-A810-4D52-8792-32E00247D07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24700" y="1888607"/>
            <a:ext cx="5067300" cy="2863461"/>
          </a:xfrm>
          <a:prstGeom prst="rect">
            <a:avLst/>
          </a:prstGeom>
        </p:spPr>
      </p:pic>
      <p:pic>
        <p:nvPicPr>
          <p:cNvPr id="8" name="Picture 7" descr="A close up of a sign&#10;&#10;Description automatically generated">
            <a:extLst>
              <a:ext uri="{FF2B5EF4-FFF2-40B4-BE49-F238E27FC236}">
                <a16:creationId xmlns:a16="http://schemas.microsoft.com/office/drawing/2014/main" id="{521D4DB2-9997-4A7D-B0AA-342130BC1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300"/>
            <a:ext cx="1268508" cy="1481914"/>
          </a:xfrm>
          <a:prstGeom prst="rect">
            <a:avLst/>
          </a:prstGeom>
        </p:spPr>
      </p:pic>
    </p:spTree>
    <p:extLst>
      <p:ext uri="{BB962C8B-B14F-4D97-AF65-F5344CB8AC3E}">
        <p14:creationId xmlns:p14="http://schemas.microsoft.com/office/powerpoint/2010/main" val="410839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E883-9B27-4720-96BB-CE816CDD6FE9}"/>
              </a:ext>
            </a:extLst>
          </p:cNvPr>
          <p:cNvSpPr>
            <a:spLocks noGrp="1"/>
          </p:cNvSpPr>
          <p:nvPr>
            <p:ph type="title"/>
          </p:nvPr>
        </p:nvSpPr>
        <p:spPr/>
        <p:txBody>
          <a:bodyPr/>
          <a:lstStyle/>
          <a:p>
            <a:r>
              <a:rPr lang="en-US"/>
              <a:t>National Federation of </a:t>
            </a:r>
            <a:br>
              <a:rPr lang="en-US"/>
            </a:br>
            <a:r>
              <a:rPr lang="en-US"/>
              <a:t>State High School Associations</a:t>
            </a:r>
          </a:p>
        </p:txBody>
      </p:sp>
      <p:sp>
        <p:nvSpPr>
          <p:cNvPr id="3" name="Content Placeholder 2">
            <a:extLst>
              <a:ext uri="{FF2B5EF4-FFF2-40B4-BE49-F238E27FC236}">
                <a16:creationId xmlns:a16="http://schemas.microsoft.com/office/drawing/2014/main" id="{9B9999E8-9865-4C21-B58D-8760D34ADA72}"/>
              </a:ext>
            </a:extLst>
          </p:cNvPr>
          <p:cNvSpPr>
            <a:spLocks noGrp="1"/>
          </p:cNvSpPr>
          <p:nvPr>
            <p:ph idx="1"/>
          </p:nvPr>
        </p:nvSpPr>
        <p:spPr/>
        <p:txBody>
          <a:bodyPr/>
          <a:lstStyle/>
          <a:p>
            <a:r>
              <a:rPr lang="en-US"/>
              <a:t>The NFHS writes playing rules for 17 sports </a:t>
            </a:r>
            <a:br>
              <a:rPr lang="en-US"/>
            </a:br>
            <a:r>
              <a:rPr lang="en-US"/>
              <a:t>for boys and girls at the high school level.</a:t>
            </a:r>
          </a:p>
          <a:p>
            <a:pPr lvl="1"/>
            <a:r>
              <a:rPr lang="en-US"/>
              <a:t>Publishes 4 million pieces of materials annually.</a:t>
            </a:r>
          </a:p>
        </p:txBody>
      </p:sp>
      <p:sp>
        <p:nvSpPr>
          <p:cNvPr id="4" name="Footer Placeholder 3">
            <a:extLst>
              <a:ext uri="{FF2B5EF4-FFF2-40B4-BE49-F238E27FC236}">
                <a16:creationId xmlns:a16="http://schemas.microsoft.com/office/drawing/2014/main" id="{1B7CA82E-6643-4C9D-9F33-07D0E8483059}"/>
              </a:ext>
            </a:extLst>
          </p:cNvPr>
          <p:cNvSpPr>
            <a:spLocks noGrp="1"/>
          </p:cNvSpPr>
          <p:nvPr>
            <p:ph type="ftr" sz="quarter" idx="11"/>
          </p:nvPr>
        </p:nvSpPr>
        <p:spPr/>
        <p:txBody>
          <a:bodyPr/>
          <a:lstStyle/>
          <a:p>
            <a:pPr>
              <a:defRPr/>
            </a:pPr>
            <a:r>
              <a:rPr lang="en-US"/>
              <a:t>www.nfhs.org</a:t>
            </a:r>
          </a:p>
        </p:txBody>
      </p:sp>
      <p:pic>
        <p:nvPicPr>
          <p:cNvPr id="26" name="Picture 25" descr="A picture containing text&#10;&#10;Description automatically generated">
            <a:extLst>
              <a:ext uri="{FF2B5EF4-FFF2-40B4-BE49-F238E27FC236}">
                <a16:creationId xmlns:a16="http://schemas.microsoft.com/office/drawing/2014/main" id="{E87CC62B-1994-4292-90AF-2C8D58982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1227">
            <a:off x="10579716" y="679888"/>
            <a:ext cx="1247503" cy="1580785"/>
          </a:xfrm>
          <a:prstGeom prst="rect">
            <a:avLst/>
          </a:prstGeom>
        </p:spPr>
      </p:pic>
      <p:pic>
        <p:nvPicPr>
          <p:cNvPr id="24" name="Picture 23" descr="A sign on the side of a building&#10;&#10;Description automatically generated">
            <a:extLst>
              <a:ext uri="{FF2B5EF4-FFF2-40B4-BE49-F238E27FC236}">
                <a16:creationId xmlns:a16="http://schemas.microsoft.com/office/drawing/2014/main" id="{79F97A7C-B5B0-4E80-8189-5A86CC411B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00000">
            <a:off x="9490960" y="1329314"/>
            <a:ext cx="1247503" cy="1581342"/>
          </a:xfrm>
          <a:prstGeom prst="rect">
            <a:avLst/>
          </a:prstGeom>
        </p:spPr>
      </p:pic>
      <p:pic>
        <p:nvPicPr>
          <p:cNvPr id="27" name="Picture 26" descr="A picture containing person, player, baseball, grass&#10;&#10;Description automatically generated">
            <a:extLst>
              <a:ext uri="{FF2B5EF4-FFF2-40B4-BE49-F238E27FC236}">
                <a16:creationId xmlns:a16="http://schemas.microsoft.com/office/drawing/2014/main" id="{40E1DB80-B55D-4C08-A803-D4605692DA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5919" y="4954261"/>
            <a:ext cx="1060338" cy="1426464"/>
          </a:xfrm>
          <a:prstGeom prst="rect">
            <a:avLst/>
          </a:prstGeom>
        </p:spPr>
      </p:pic>
      <p:pic>
        <p:nvPicPr>
          <p:cNvPr id="28" name="Picture 27" descr="A picture containing person, game, woman, player&#10;&#10;Description automatically generated">
            <a:extLst>
              <a:ext uri="{FF2B5EF4-FFF2-40B4-BE49-F238E27FC236}">
                <a16:creationId xmlns:a16="http://schemas.microsoft.com/office/drawing/2014/main" id="{9D6DC7EC-2871-4E83-990F-92A8BDF90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6273" y="3438634"/>
            <a:ext cx="1065093" cy="1426464"/>
          </a:xfrm>
          <a:prstGeom prst="rect">
            <a:avLst/>
          </a:prstGeom>
        </p:spPr>
      </p:pic>
      <p:pic>
        <p:nvPicPr>
          <p:cNvPr id="29" name="Picture 28" descr="A picture containing person, game, player, sport&#10;&#10;Description automatically generated">
            <a:extLst>
              <a:ext uri="{FF2B5EF4-FFF2-40B4-BE49-F238E27FC236}">
                <a16:creationId xmlns:a16="http://schemas.microsoft.com/office/drawing/2014/main" id="{1D8087E1-8B1C-4B51-8ECB-6022632FC0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0740" y="3438634"/>
            <a:ext cx="1057168" cy="1426464"/>
          </a:xfrm>
          <a:prstGeom prst="rect">
            <a:avLst/>
          </a:prstGeom>
        </p:spPr>
      </p:pic>
      <p:pic>
        <p:nvPicPr>
          <p:cNvPr id="30" name="Picture 29" descr="A person on a court&#10;&#10;Description automatically generated">
            <a:extLst>
              <a:ext uri="{FF2B5EF4-FFF2-40B4-BE49-F238E27FC236}">
                <a16:creationId xmlns:a16="http://schemas.microsoft.com/office/drawing/2014/main" id="{0E80F978-3994-4334-868E-D80FDCCE7D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0942" y="4954261"/>
            <a:ext cx="1060338" cy="1426464"/>
          </a:xfrm>
          <a:prstGeom prst="rect">
            <a:avLst/>
          </a:prstGeom>
        </p:spPr>
      </p:pic>
      <p:pic>
        <p:nvPicPr>
          <p:cNvPr id="31" name="Picture 30" descr="A picture containing skiing, snow, man, slope&#10;&#10;Description automatically generated">
            <a:extLst>
              <a:ext uri="{FF2B5EF4-FFF2-40B4-BE49-F238E27FC236}">
                <a16:creationId xmlns:a16="http://schemas.microsoft.com/office/drawing/2014/main" id="{A47BE192-1383-4B97-9135-CDB603834C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7974" y="3438634"/>
            <a:ext cx="1061923" cy="1426464"/>
          </a:xfrm>
          <a:prstGeom prst="rect">
            <a:avLst/>
          </a:prstGeom>
        </p:spPr>
      </p:pic>
      <p:pic>
        <p:nvPicPr>
          <p:cNvPr id="32" name="Picture 31" descr="A group of people playing football on a field&#10;&#10;Description automatically generated">
            <a:extLst>
              <a:ext uri="{FF2B5EF4-FFF2-40B4-BE49-F238E27FC236}">
                <a16:creationId xmlns:a16="http://schemas.microsoft.com/office/drawing/2014/main" id="{96BE474C-EEF5-4706-8D87-4B3F16CF0F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0639" y="3440421"/>
            <a:ext cx="1063508" cy="1426464"/>
          </a:xfrm>
          <a:prstGeom prst="rect">
            <a:avLst/>
          </a:prstGeom>
        </p:spPr>
      </p:pic>
      <p:pic>
        <p:nvPicPr>
          <p:cNvPr id="33" name="Picture 32" descr="A group of people posing for the camera&#10;&#10;Description automatically generated">
            <a:extLst>
              <a:ext uri="{FF2B5EF4-FFF2-40B4-BE49-F238E27FC236}">
                <a16:creationId xmlns:a16="http://schemas.microsoft.com/office/drawing/2014/main" id="{7B6A455E-6EA3-4A13-83EE-7FD2582FF3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9932" y="3440212"/>
            <a:ext cx="1065093" cy="1426464"/>
          </a:xfrm>
          <a:prstGeom prst="rect">
            <a:avLst/>
          </a:prstGeom>
        </p:spPr>
      </p:pic>
      <p:pic>
        <p:nvPicPr>
          <p:cNvPr id="34" name="Picture 33" descr="A close up of a person&#10;&#10;Description automatically generated">
            <a:extLst>
              <a:ext uri="{FF2B5EF4-FFF2-40B4-BE49-F238E27FC236}">
                <a16:creationId xmlns:a16="http://schemas.microsoft.com/office/drawing/2014/main" id="{CD332072-B004-493C-ADAF-CDC7361398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32395" y="3438634"/>
            <a:ext cx="1065093" cy="1426464"/>
          </a:xfrm>
          <a:prstGeom prst="rect">
            <a:avLst/>
          </a:prstGeom>
        </p:spPr>
      </p:pic>
      <p:pic>
        <p:nvPicPr>
          <p:cNvPr id="35" name="Picture 34" descr="A picture containing person, court, woman, man&#10;&#10;Description automatically generated">
            <a:extLst>
              <a:ext uri="{FF2B5EF4-FFF2-40B4-BE49-F238E27FC236}">
                <a16:creationId xmlns:a16="http://schemas.microsoft.com/office/drawing/2014/main" id="{F61CDB2F-C671-46BC-8D43-64C3D86F19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92107" y="3436847"/>
            <a:ext cx="1061923" cy="1426464"/>
          </a:xfrm>
          <a:prstGeom prst="rect">
            <a:avLst/>
          </a:prstGeom>
        </p:spPr>
      </p:pic>
      <p:pic>
        <p:nvPicPr>
          <p:cNvPr id="36" name="Picture 35" descr="A picture containing person, player, game, sport&#10;&#10;Description automatically generated">
            <a:extLst>
              <a:ext uri="{FF2B5EF4-FFF2-40B4-BE49-F238E27FC236}">
                <a16:creationId xmlns:a16="http://schemas.microsoft.com/office/drawing/2014/main" id="{2A1B13C4-869E-443C-9C0B-72B2073A58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0588" y="4952777"/>
            <a:ext cx="1058753" cy="1426464"/>
          </a:xfrm>
          <a:prstGeom prst="rect">
            <a:avLst/>
          </a:prstGeom>
        </p:spPr>
      </p:pic>
      <p:pic>
        <p:nvPicPr>
          <p:cNvPr id="37" name="Picture 36" descr="A basketball player in front of a crowd&#10;&#10;Description automatically generated">
            <a:extLst>
              <a:ext uri="{FF2B5EF4-FFF2-40B4-BE49-F238E27FC236}">
                <a16:creationId xmlns:a16="http://schemas.microsoft.com/office/drawing/2014/main" id="{8E343096-B257-4EB6-9813-BB5BAD1F835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09357" y="3438634"/>
            <a:ext cx="1061923" cy="1426464"/>
          </a:xfrm>
          <a:prstGeom prst="rect">
            <a:avLst/>
          </a:prstGeom>
        </p:spPr>
      </p:pic>
      <p:pic>
        <p:nvPicPr>
          <p:cNvPr id="38" name="Picture 37" descr="A picture containing woman, sport, person, female&#10;&#10;Description automatically generated">
            <a:extLst>
              <a:ext uri="{FF2B5EF4-FFF2-40B4-BE49-F238E27FC236}">
                <a16:creationId xmlns:a16="http://schemas.microsoft.com/office/drawing/2014/main" id="{66479C5B-EDC2-4320-A572-2F381B1115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43010" y="4952777"/>
            <a:ext cx="1001695" cy="1426464"/>
          </a:xfrm>
          <a:prstGeom prst="rect">
            <a:avLst/>
          </a:prstGeom>
        </p:spPr>
      </p:pic>
      <p:pic>
        <p:nvPicPr>
          <p:cNvPr id="39" name="Picture 38" descr="A picture containing game, sport, water, surfing&#10;&#10;Description automatically generated">
            <a:extLst>
              <a:ext uri="{FF2B5EF4-FFF2-40B4-BE49-F238E27FC236}">
                <a16:creationId xmlns:a16="http://schemas.microsoft.com/office/drawing/2014/main" id="{D9A9B0E1-86C3-495E-8AC4-6D4B7EF159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32395" y="4952777"/>
            <a:ext cx="1061923" cy="1426464"/>
          </a:xfrm>
          <a:prstGeom prst="rect">
            <a:avLst/>
          </a:prstGeom>
        </p:spPr>
      </p:pic>
      <p:pic>
        <p:nvPicPr>
          <p:cNvPr id="40" name="Picture 39" descr="A picture containing outdoor, holding, player, baseball&#10;&#10;Description automatically generated">
            <a:extLst>
              <a:ext uri="{FF2B5EF4-FFF2-40B4-BE49-F238E27FC236}">
                <a16:creationId xmlns:a16="http://schemas.microsoft.com/office/drawing/2014/main" id="{5F5E6A7A-5044-451F-8D8F-AD1E67B5F86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24046" y="4952777"/>
            <a:ext cx="1057168" cy="1426464"/>
          </a:xfrm>
          <a:prstGeom prst="rect">
            <a:avLst/>
          </a:prstGeom>
        </p:spPr>
      </p:pic>
      <p:pic>
        <p:nvPicPr>
          <p:cNvPr id="41" name="Picture 40" descr="A group of baseball players standing on top of a field&#10;&#10;Description automatically generated">
            <a:extLst>
              <a:ext uri="{FF2B5EF4-FFF2-40B4-BE49-F238E27FC236}">
                <a16:creationId xmlns:a16="http://schemas.microsoft.com/office/drawing/2014/main" id="{82F49BFA-EF2F-4D85-B3C0-B732D7494E2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55985" y="4954261"/>
            <a:ext cx="1061923" cy="1426464"/>
          </a:xfrm>
          <a:prstGeom prst="rect">
            <a:avLst/>
          </a:prstGeom>
        </p:spPr>
      </p:pic>
      <p:pic>
        <p:nvPicPr>
          <p:cNvPr id="42" name="Picture 41" descr="A person holding a sign&#10;&#10;Description automatically generated">
            <a:extLst>
              <a:ext uri="{FF2B5EF4-FFF2-40B4-BE49-F238E27FC236}">
                <a16:creationId xmlns:a16="http://schemas.microsoft.com/office/drawing/2014/main" id="{11AFE100-C023-4897-9D53-6ACC7FA313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02613" y="4954261"/>
            <a:ext cx="1058753" cy="1426464"/>
          </a:xfrm>
          <a:prstGeom prst="rect">
            <a:avLst/>
          </a:prstGeom>
        </p:spPr>
      </p:pic>
    </p:spTree>
    <p:extLst>
      <p:ext uri="{BB962C8B-B14F-4D97-AF65-F5344CB8AC3E}">
        <p14:creationId xmlns:p14="http://schemas.microsoft.com/office/powerpoint/2010/main" val="3930337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AD1E68-82B6-474F-A3B8-17EB6B1B191C}"/>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6" name="Picture 5" descr="Slide10.png">
            <a:extLst>
              <a:ext uri="{FF2B5EF4-FFF2-40B4-BE49-F238E27FC236}">
                <a16:creationId xmlns:a16="http://schemas.microsoft.com/office/drawing/2014/main" id="{D57D240D-71F8-49EC-AA28-C070B2CA1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833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2020-22 </a:t>
            </a:r>
            <a:r>
              <a:rPr lang="en-US" err="1"/>
              <a:t>nfhs</a:t>
            </a:r>
            <a:r>
              <a:rPr lang="en-US"/>
              <a:t> water polo resources</a:t>
            </a:r>
          </a:p>
        </p:txBody>
      </p:sp>
    </p:spTree>
    <p:extLst>
      <p:ext uri="{BB962C8B-B14F-4D97-AF65-F5344CB8AC3E}">
        <p14:creationId xmlns:p14="http://schemas.microsoft.com/office/powerpoint/2010/main" val="2556300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a:t>NFHS water polo</a:t>
            </a:r>
            <a:br>
              <a:rPr lang="en-US"/>
            </a:br>
            <a:r>
              <a:rPr lang="en-US"/>
              <a:t>publications</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a:xfrm>
            <a:off x="6833356" y="1950045"/>
            <a:ext cx="5384800" cy="4525963"/>
          </a:xfrm>
        </p:spPr>
        <p:txBody>
          <a:bodyPr/>
          <a:lstStyle/>
          <a:p>
            <a:endParaRPr lang="en-US"/>
          </a:p>
          <a:p>
            <a:endParaRPr lang="en-US"/>
          </a:p>
          <a:p>
            <a:endParaRPr lang="en-US"/>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
        <p:nvSpPr>
          <p:cNvPr id="10" name="Rectangle 9">
            <a:extLst>
              <a:ext uri="{FF2B5EF4-FFF2-40B4-BE49-F238E27FC236}">
                <a16:creationId xmlns:a16="http://schemas.microsoft.com/office/drawing/2014/main" id="{02CE1EF3-F0EC-4889-9A57-584C673C20CF}"/>
              </a:ext>
            </a:extLst>
          </p:cNvPr>
          <p:cNvSpPr/>
          <p:nvPr/>
        </p:nvSpPr>
        <p:spPr>
          <a:xfrm>
            <a:off x="6096000" y="2485590"/>
            <a:ext cx="5384800" cy="2462213"/>
          </a:xfrm>
          <a:prstGeom prst="rect">
            <a:avLst/>
          </a:prstGeom>
        </p:spPr>
        <p:txBody>
          <a:bodyPr wrap="square">
            <a:spAutoFit/>
          </a:bodyPr>
          <a:lstStyle/>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a:p>
            <a:pPr eaLnBrk="1" hangingPunct="1">
              <a:defRPr/>
            </a:pPr>
            <a:endParaRPr lang="en-US" sz="1400">
              <a:latin typeface="+mn-lt"/>
            </a:endParaRPr>
          </a:p>
        </p:txBody>
      </p:sp>
      <p:pic>
        <p:nvPicPr>
          <p:cNvPr id="6" name="Content Placeholder 5" descr="A picture containing game, sport, water, surfing&#10;&#10;Description automatically generated">
            <a:extLst>
              <a:ext uri="{FF2B5EF4-FFF2-40B4-BE49-F238E27FC236}">
                <a16:creationId xmlns:a16="http://schemas.microsoft.com/office/drawing/2014/main" id="{26B9878B-82F3-42BB-A7FB-91120CACCAC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12996" y="2098620"/>
            <a:ext cx="3055244" cy="4104060"/>
          </a:xfrm>
        </p:spPr>
      </p:pic>
      <p:sp>
        <p:nvSpPr>
          <p:cNvPr id="2" name="Rectangle 1">
            <a:extLst>
              <a:ext uri="{FF2B5EF4-FFF2-40B4-BE49-F238E27FC236}">
                <a16:creationId xmlns:a16="http://schemas.microsoft.com/office/drawing/2014/main" id="{6CF709BE-50CF-4DE1-BDF7-BE81135F24AE}"/>
              </a:ext>
            </a:extLst>
          </p:cNvPr>
          <p:cNvSpPr/>
          <p:nvPr/>
        </p:nvSpPr>
        <p:spPr>
          <a:xfrm>
            <a:off x="5705596" y="2220575"/>
            <a:ext cx="5715000" cy="2862322"/>
          </a:xfrm>
          <a:prstGeom prst="rect">
            <a:avLst/>
          </a:prstGeom>
        </p:spPr>
        <p:txBody>
          <a:bodyPr wrap="square">
            <a:spAutoFit/>
          </a:bodyPr>
          <a:lstStyle/>
          <a:p>
            <a:pPr eaLnBrk="1" hangingPunct="1">
              <a:defRPr/>
            </a:pPr>
            <a:r>
              <a:rPr lang="en-US" sz="3600">
                <a:latin typeface="+mn-lt"/>
              </a:rPr>
              <a:t>The Rules Book and other  water polo materials can be  ordered online at </a:t>
            </a:r>
            <a:r>
              <a:rPr lang="en-US" sz="3600" u="sng">
                <a:latin typeface="+mn-lt"/>
                <a:hlinkClick r:id="rId4"/>
              </a:rPr>
              <a:t>www.nfhs.com</a:t>
            </a:r>
            <a:r>
              <a:rPr lang="en-US" sz="3600">
                <a:latin typeface="+mn-lt"/>
              </a:rPr>
              <a:t>, or by calling 1-800-776-3462.</a:t>
            </a:r>
          </a:p>
        </p:txBody>
      </p:sp>
    </p:spTree>
    <p:extLst>
      <p:ext uri="{BB962C8B-B14F-4D97-AF65-F5344CB8AC3E}">
        <p14:creationId xmlns:p14="http://schemas.microsoft.com/office/powerpoint/2010/main" val="953690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B1D0-4FCF-4774-A822-14585FE64F0F}"/>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A35474AD-0FCE-4E09-9569-3CC860095140}"/>
              </a:ext>
            </a:extLst>
          </p:cNvPr>
          <p:cNvSpPr>
            <a:spLocks noGrp="1"/>
          </p:cNvSpPr>
          <p:nvPr>
            <p:ph idx="1"/>
          </p:nvPr>
        </p:nvSpPr>
        <p:spPr>
          <a:xfrm>
            <a:off x="1940985" y="1989140"/>
            <a:ext cx="10026649" cy="1754186"/>
          </a:xfrm>
        </p:spPr>
        <p:txBody>
          <a:bodyPr/>
          <a:lstStyle/>
          <a:p>
            <a:pPr marL="0" indent="0" algn="ctr">
              <a:buNone/>
            </a:pPr>
            <a:r>
              <a:rPr lang="en-US" b="1"/>
              <a:t>National Federation of State High School Associations</a:t>
            </a:r>
            <a:br>
              <a:rPr lang="en-US"/>
            </a:br>
            <a:r>
              <a:rPr lang="en-US"/>
              <a:t>PO Box 690 | Indianapolis, IN 46206</a:t>
            </a:r>
            <a:br>
              <a:rPr lang="en-US"/>
            </a:br>
            <a:r>
              <a:rPr lang="en-US"/>
              <a:t>Phone: 317-972-6900 | Fax: 317.822.5700</a:t>
            </a:r>
            <a:br>
              <a:rPr lang="en-US"/>
            </a:br>
            <a:r>
              <a:rPr lang="en-US"/>
              <a:t>www.nfhs.org | www.nfhslearn.com | www.nfhsnetwork.com</a:t>
            </a:r>
          </a:p>
        </p:txBody>
      </p:sp>
      <p:sp>
        <p:nvSpPr>
          <p:cNvPr id="4" name="Footer Placeholder 3">
            <a:extLst>
              <a:ext uri="{FF2B5EF4-FFF2-40B4-BE49-F238E27FC236}">
                <a16:creationId xmlns:a16="http://schemas.microsoft.com/office/drawing/2014/main" id="{830B47E0-07D5-4961-8CB5-1BE4B65F98C6}"/>
              </a:ext>
            </a:extLst>
          </p:cNvPr>
          <p:cNvSpPr>
            <a:spLocks noGrp="1"/>
          </p:cNvSpPr>
          <p:nvPr>
            <p:ph type="ftr" sz="quarter" idx="11"/>
          </p:nvPr>
        </p:nvSpPr>
        <p:spPr/>
        <p:txBody>
          <a:bodyPr/>
          <a:lstStyle/>
          <a:p>
            <a:pPr>
              <a:defRPr/>
            </a:pPr>
            <a:r>
              <a:rPr lang="en-US"/>
              <a:t>www.nfhs.org</a:t>
            </a:r>
          </a:p>
        </p:txBody>
      </p:sp>
      <p:pic>
        <p:nvPicPr>
          <p:cNvPr id="8" name="Picture 7" descr="A group of people standing in front of a crowd&#10;&#10;Description automatically generated">
            <a:extLst>
              <a:ext uri="{FF2B5EF4-FFF2-40B4-BE49-F238E27FC236}">
                <a16:creationId xmlns:a16="http://schemas.microsoft.com/office/drawing/2014/main" id="{050EF558-CC05-4051-8B69-B7428388E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3872103"/>
            <a:ext cx="9857232" cy="2523744"/>
          </a:xfrm>
          <a:prstGeom prst="rect">
            <a:avLst/>
          </a:prstGeom>
        </p:spPr>
      </p:pic>
    </p:spTree>
    <p:extLst>
      <p:ext uri="{BB962C8B-B14F-4D97-AF65-F5344CB8AC3E}">
        <p14:creationId xmlns:p14="http://schemas.microsoft.com/office/powerpoint/2010/main" val="4263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30B3-709D-446C-84BD-9C33E8C54443}"/>
              </a:ext>
            </a:extLst>
          </p:cNvPr>
          <p:cNvSpPr>
            <a:spLocks noGrp="1"/>
          </p:cNvSpPr>
          <p:nvPr>
            <p:ph type="title"/>
          </p:nvPr>
        </p:nvSpPr>
        <p:spPr/>
        <p:txBody>
          <a:bodyPr/>
          <a:lstStyle/>
          <a:p>
            <a:r>
              <a:rPr lang="en-US"/>
              <a:t>NFHS Rules Book as e-Books </a:t>
            </a:r>
          </a:p>
        </p:txBody>
      </p:sp>
      <p:sp>
        <p:nvSpPr>
          <p:cNvPr id="3" name="Content Placeholder 2">
            <a:extLst>
              <a:ext uri="{FF2B5EF4-FFF2-40B4-BE49-F238E27FC236}">
                <a16:creationId xmlns:a16="http://schemas.microsoft.com/office/drawing/2014/main" id="{679F1D31-8747-4061-AF74-B4A5DF1C10D0}"/>
              </a:ext>
            </a:extLst>
          </p:cNvPr>
          <p:cNvSpPr>
            <a:spLocks noGrp="1"/>
          </p:cNvSpPr>
          <p:nvPr>
            <p:ph idx="1"/>
          </p:nvPr>
        </p:nvSpPr>
        <p:spPr>
          <a:xfrm>
            <a:off x="6096000" y="1989139"/>
            <a:ext cx="5871634" cy="4338637"/>
          </a:xfrm>
        </p:spPr>
        <p:txBody>
          <a:bodyPr/>
          <a:lstStyle/>
          <a:p>
            <a:r>
              <a:rPr lang="en-US"/>
              <a:t>E-books features:</a:t>
            </a:r>
          </a:p>
          <a:p>
            <a:pPr lvl="1"/>
            <a:r>
              <a:rPr lang="en-US"/>
              <a:t>Searchable</a:t>
            </a:r>
          </a:p>
          <a:p>
            <a:pPr lvl="1"/>
            <a:r>
              <a:rPr lang="en-US"/>
              <a:t>Highlight areas of interest</a:t>
            </a:r>
          </a:p>
          <a:p>
            <a:pPr lvl="1"/>
            <a:r>
              <a:rPr lang="en-US"/>
              <a:t>Make notes</a:t>
            </a:r>
          </a:p>
          <a:p>
            <a:pPr lvl="1"/>
            <a:r>
              <a:rPr lang="en-US"/>
              <a:t>Easy navigation</a:t>
            </a:r>
          </a:p>
          <a:p>
            <a:pPr lvl="1"/>
            <a:r>
              <a:rPr lang="en-US"/>
              <a:t>Adjustable viewing size</a:t>
            </a:r>
          </a:p>
          <a:p>
            <a:pPr lvl="1"/>
            <a:r>
              <a:rPr lang="en-US"/>
              <a:t>Immediate availability</a:t>
            </a:r>
          </a:p>
        </p:txBody>
      </p:sp>
      <p:sp>
        <p:nvSpPr>
          <p:cNvPr id="4" name="Footer Placeholder 3">
            <a:extLst>
              <a:ext uri="{FF2B5EF4-FFF2-40B4-BE49-F238E27FC236}">
                <a16:creationId xmlns:a16="http://schemas.microsoft.com/office/drawing/2014/main" id="{58A47E54-B990-446E-9912-7619FA6A1301}"/>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generated with high confidence">
            <a:extLst>
              <a:ext uri="{FF2B5EF4-FFF2-40B4-BE49-F238E27FC236}">
                <a16:creationId xmlns:a16="http://schemas.microsoft.com/office/drawing/2014/main" id="{6CE84013-1DFF-495A-995C-79DFAE7B9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688" y="1879846"/>
            <a:ext cx="3573462" cy="4640860"/>
          </a:xfrm>
          <a:prstGeom prst="rect">
            <a:avLst/>
          </a:prstGeom>
        </p:spPr>
      </p:pic>
    </p:spTree>
    <p:extLst>
      <p:ext uri="{BB962C8B-B14F-4D97-AF65-F5344CB8AC3E}">
        <p14:creationId xmlns:p14="http://schemas.microsoft.com/office/powerpoint/2010/main" val="49985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5C2C-FF2F-4349-B016-F0A3255BB736}"/>
              </a:ext>
            </a:extLst>
          </p:cNvPr>
          <p:cNvSpPr>
            <a:spLocks noGrp="1"/>
          </p:cNvSpPr>
          <p:nvPr>
            <p:ph type="title"/>
          </p:nvPr>
        </p:nvSpPr>
        <p:spPr/>
        <p:txBody>
          <a:bodyPr/>
          <a:lstStyle/>
          <a:p>
            <a:r>
              <a:rPr lang="en-US"/>
              <a:t>NEW NFHS Rules App</a:t>
            </a:r>
          </a:p>
        </p:txBody>
      </p:sp>
      <p:sp>
        <p:nvSpPr>
          <p:cNvPr id="3" name="Content Placeholder 2">
            <a:extLst>
              <a:ext uri="{FF2B5EF4-FFF2-40B4-BE49-F238E27FC236}">
                <a16:creationId xmlns:a16="http://schemas.microsoft.com/office/drawing/2014/main" id="{87878C79-37AF-4424-BE3E-A332969CA269}"/>
              </a:ext>
            </a:extLst>
          </p:cNvPr>
          <p:cNvSpPr>
            <a:spLocks noGrp="1"/>
          </p:cNvSpPr>
          <p:nvPr>
            <p:ph idx="1"/>
          </p:nvPr>
        </p:nvSpPr>
        <p:spPr>
          <a:xfrm>
            <a:off x="5067300" y="1989139"/>
            <a:ext cx="6900334" cy="4338637"/>
          </a:xfrm>
        </p:spPr>
        <p:txBody>
          <a:bodyPr/>
          <a:lstStyle/>
          <a:p>
            <a:r>
              <a:rPr lang="en-US"/>
              <a:t>Rules App features:</a:t>
            </a:r>
          </a:p>
          <a:p>
            <a:pPr lvl="1"/>
            <a:r>
              <a:rPr lang="en-US"/>
              <a:t>Searchable</a:t>
            </a:r>
          </a:p>
          <a:p>
            <a:pPr lvl="1"/>
            <a:r>
              <a:rPr lang="en-US"/>
              <a:t>Highlight notes</a:t>
            </a:r>
          </a:p>
          <a:p>
            <a:pPr lvl="1"/>
            <a:r>
              <a:rPr lang="en-US"/>
              <a:t>Bookmarks</a:t>
            </a:r>
          </a:p>
          <a:p>
            <a:pPr lvl="1"/>
            <a:r>
              <a:rPr lang="en-US"/>
              <a:t>Quizzes for all sports</a:t>
            </a:r>
          </a:p>
          <a:p>
            <a:pPr lvl="1"/>
            <a:r>
              <a:rPr lang="en-US"/>
              <a:t>Easy navigation</a:t>
            </a:r>
          </a:p>
          <a:p>
            <a:pPr lvl="1"/>
            <a:r>
              <a:rPr lang="en-US"/>
              <a:t>Immediate availability</a:t>
            </a:r>
          </a:p>
          <a:p>
            <a:pPr lvl="1"/>
            <a:r>
              <a:rPr lang="en-US"/>
              <a:t>Free to paid members of the NFHS Coaches </a:t>
            </a:r>
            <a:br>
              <a:rPr lang="en-US"/>
            </a:br>
            <a:r>
              <a:rPr lang="en-US"/>
              <a:t>and Officials Associations</a:t>
            </a:r>
          </a:p>
          <a:p>
            <a:pPr lvl="1"/>
            <a:r>
              <a:rPr lang="en-US">
                <a:hlinkClick r:id="rId3"/>
              </a:rPr>
              <a:t>www.nfhs.org/erules</a:t>
            </a:r>
            <a:r>
              <a:rPr lang="en-US"/>
              <a:t> for more information</a:t>
            </a:r>
          </a:p>
        </p:txBody>
      </p:sp>
      <p:sp>
        <p:nvSpPr>
          <p:cNvPr id="4" name="Footer Placeholder 3">
            <a:extLst>
              <a:ext uri="{FF2B5EF4-FFF2-40B4-BE49-F238E27FC236}">
                <a16:creationId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Content Placeholder 7">
            <a:extLst>
              <a:ext uri="{FF2B5EF4-FFF2-40B4-BE49-F238E27FC236}">
                <a16:creationId xmlns:a16="http://schemas.microsoft.com/office/drawing/2014/main" id="{F1FBF074-E816-4B43-8A24-593789612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40664" y="1976935"/>
            <a:ext cx="2509025" cy="4462692"/>
          </a:xfrm>
          <a:prstGeom prst="rect">
            <a:avLst/>
          </a:prstGeom>
          <a:noFill/>
          <a:ln w="9525">
            <a:noFill/>
            <a:miter lim="800000"/>
            <a:headEnd/>
            <a:tailEnd/>
          </a:ln>
        </p:spPr>
      </p:pic>
    </p:spTree>
    <p:extLst>
      <p:ext uri="{BB962C8B-B14F-4D97-AF65-F5344CB8AC3E}">
        <p14:creationId xmlns:p14="http://schemas.microsoft.com/office/powerpoint/2010/main" val="298197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5C2C-FF2F-4349-B016-F0A3255BB736}"/>
              </a:ext>
            </a:extLst>
          </p:cNvPr>
          <p:cNvSpPr>
            <a:spLocks noGrp="1"/>
          </p:cNvSpPr>
          <p:nvPr>
            <p:ph type="title"/>
          </p:nvPr>
        </p:nvSpPr>
        <p:spPr/>
        <p:txBody>
          <a:bodyPr/>
          <a:lstStyle/>
          <a:p>
            <a:br>
              <a:rPr lang="en-US" altLang="en-US" sz="4000"/>
            </a:br>
            <a:r>
              <a:rPr lang="en-US" altLang="en-US" sz="3600"/>
              <a:t>Guidelines for Schools and state associations for consideration of accommodations</a:t>
            </a:r>
            <a:br>
              <a:rPr lang="en-US" altLang="en-US"/>
            </a:br>
            <a:endParaRPr lang="en-US"/>
          </a:p>
        </p:txBody>
      </p:sp>
      <p:sp>
        <p:nvSpPr>
          <p:cNvPr id="4" name="Footer Placeholder 3">
            <a:extLst>
              <a:ext uri="{FF2B5EF4-FFF2-40B4-BE49-F238E27FC236}">
                <a16:creationId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Picture 2" descr="C:\Users\jhadd\Desktop\Inclusion Guidelines Chart.jpg">
            <a:extLst>
              <a:ext uri="{FF2B5EF4-FFF2-40B4-BE49-F238E27FC236}">
                <a16:creationId xmlns:a16="http://schemas.microsoft.com/office/drawing/2014/main" id="{3F2F22F1-1A44-4EB7-9FC8-77E7411850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78295" y="2120943"/>
            <a:ext cx="4435409"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50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br>
              <a:rPr lang="en-US"/>
            </a:br>
            <a:r>
              <a:rPr lang="en-US"/>
              <a:t>2020 </a:t>
            </a:r>
            <a:r>
              <a:rPr lang="en-US" err="1"/>
              <a:t>nfhs</a:t>
            </a:r>
            <a:r>
              <a:rPr lang="en-US"/>
              <a:t> water polo </a:t>
            </a:r>
            <a:br>
              <a:rPr lang="en-US"/>
            </a:br>
            <a:r>
              <a:rPr lang="en-US"/>
              <a:t>RULES CHANGES</a:t>
            </a:r>
          </a:p>
        </p:txBody>
      </p:sp>
    </p:spTree>
    <p:extLst>
      <p:ext uri="{BB962C8B-B14F-4D97-AF65-F5344CB8AC3E}">
        <p14:creationId xmlns:p14="http://schemas.microsoft.com/office/powerpoint/2010/main" val="3962561200"/>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F9EF1E200EEB438C26E5F83F4F8AEA" ma:contentTypeVersion="10" ma:contentTypeDescription="Create a new document." ma:contentTypeScope="" ma:versionID="8ec6fa738ddef7582acc5f607128935b">
  <xsd:schema xmlns:xsd="http://www.w3.org/2001/XMLSchema" xmlns:xs="http://www.w3.org/2001/XMLSchema" xmlns:p="http://schemas.microsoft.com/office/2006/metadata/properties" xmlns:ns3="2a174e9d-cda3-4102-bd9e-510dd2de23db" targetNamespace="http://schemas.microsoft.com/office/2006/metadata/properties" ma:root="true" ma:fieldsID="57e8928ba970f0af9e450d738d5904d7" ns3:_="">
    <xsd:import namespace="2a174e9d-cda3-4102-bd9e-510dd2de23d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74e9d-cda3-4102-bd9e-510dd2de23d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910E2E-3062-435E-84DD-A38166389922}">
  <ds:schemaRefs>
    <ds:schemaRef ds:uri="2a174e9d-cda3-4102-bd9e-510dd2de23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6AE40D-8787-4E80-AF0B-1B71457DC88C}">
  <ds:schemaRefs>
    <ds:schemaRef ds:uri="http://schemas.microsoft.com/sharepoint/v3/contenttype/forms"/>
  </ds:schemaRefs>
</ds:datastoreItem>
</file>

<file path=customXml/itemProps3.xml><?xml version="1.0" encoding="utf-8"?>
<ds:datastoreItem xmlns:ds="http://schemas.openxmlformats.org/officeDocument/2006/customXml" ds:itemID="{E32529C8-D105-425B-BEE2-1DB575AA4AF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2020-21 NFHS Swimming and Diving Power Point</Template>
  <TotalTime>0</TotalTime>
  <Words>7247</Words>
  <Application>Microsoft Office PowerPoint</Application>
  <PresentationFormat>Widescreen</PresentationFormat>
  <Paragraphs>492</Paragraphs>
  <Slides>53</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Courier New</vt:lpstr>
      <vt:lpstr>Titillium</vt:lpstr>
      <vt:lpstr>Wingdings</vt:lpstr>
      <vt:lpstr>Office Theme</vt:lpstr>
      <vt:lpstr>2020-22 NFHS Water Polo  Rules PowerPoint</vt:lpstr>
      <vt:lpstr>National federation of state high school associations  (NFHS) </vt:lpstr>
      <vt:lpstr>National Federation of  State High School Associations</vt:lpstr>
      <vt:lpstr>NFHS Rules Review Committee</vt:lpstr>
      <vt:lpstr>National Federation of  State High School Associations</vt:lpstr>
      <vt:lpstr>NFHS Rules Book as e-Books </vt:lpstr>
      <vt:lpstr>NEW NFHS Rules App</vt:lpstr>
      <vt:lpstr> Guidelines for Schools and state associations for consideration of accommodations </vt:lpstr>
      <vt:lpstr> 2020 nfhs water polo  RULES CHANGES</vt:lpstr>
      <vt:lpstr>Markers 1-6-1, 1-6-2, 4-21-1, 4-21-2, 4-21-3, 4-21-4</vt:lpstr>
      <vt:lpstr>Other Equipment 1-21, 1-26</vt:lpstr>
      <vt:lpstr>30-second shot clock timer - Duties 3-18-2, 3-18-3g</vt:lpstr>
      <vt:lpstr>30-second shot clock timer - Duties 3-20-2a </vt:lpstr>
      <vt:lpstr>Interval Time 4-14, 7-12-2, 7-13-4, 7-14-4</vt:lpstr>
      <vt:lpstr>Interval Time 4-14, 7-12-2, 7-13-4, 7-14-4</vt:lpstr>
      <vt:lpstr>Goals - GOALKEEPER PRIVILEGES 4-20</vt:lpstr>
      <vt:lpstr>Goals – How Scored 4-21-1</vt:lpstr>
      <vt:lpstr>Goals – How Scored    4-21-2</vt:lpstr>
      <vt:lpstr>Goals – How Scored   4-21-2</vt:lpstr>
      <vt:lpstr>Goals – how scored    4-21-3</vt:lpstr>
      <vt:lpstr>Goals – how scored    4-21-4</vt:lpstr>
      <vt:lpstr>Goals – How Scored  4-21-5, 4-24e, 5-4</vt:lpstr>
      <vt:lpstr>Corner Throws – How Taken 5-4</vt:lpstr>
      <vt:lpstr> Free Throws – Where Taken 5-10-1  </vt:lpstr>
      <vt:lpstr> Free Throws – Where Taken 5-13  </vt:lpstr>
      <vt:lpstr> Exclusion Fouls – Re-entry 7-3-6 </vt:lpstr>
      <vt:lpstr> Enforcement 7-1, 7-3-13, 7-4 </vt:lpstr>
      <vt:lpstr>Tactical Foul (Direct Shot)  7-22  </vt:lpstr>
      <vt:lpstr>  ATTACKING PLAYER FROM BEHIND WITHIN 6 METERS 8-9  </vt:lpstr>
      <vt:lpstr> 2020-22 nfhs water polo Major editorial CHANGES</vt:lpstr>
      <vt:lpstr>Pool Diagrams</vt:lpstr>
      <vt:lpstr>Appendix c, Figure DD</vt:lpstr>
      <vt:lpstr>Officials signal</vt:lpstr>
      <vt:lpstr> 2020-22 nfhs water polo points of emphasis</vt:lpstr>
      <vt:lpstr>Putting the ball in play</vt:lpstr>
      <vt:lpstr>New methods of scoring</vt:lpstr>
      <vt:lpstr>Player advantage inside of 6 meters</vt:lpstr>
      <vt:lpstr>Leaving the field of play</vt:lpstr>
      <vt:lpstr>Goalkeeper privileges</vt:lpstr>
      <vt:lpstr> NFHS OFFICIALS Education </vt:lpstr>
      <vt:lpstr>SPORTS-SPECIFIC Officiating COURSES www.nfhslearn.com</vt:lpstr>
      <vt:lpstr>NFHS OFFICIALS EDUCATION SPORT-SPECIFIC COURSES</vt:lpstr>
      <vt:lpstr>Interscholastic Officiating www.nfhslearn.com</vt:lpstr>
      <vt:lpstr>PowerPoint Presentation</vt:lpstr>
      <vt:lpstr>PowerPoint Presentation</vt:lpstr>
      <vt:lpstr>  NFHS Learning Center</vt:lpstr>
      <vt:lpstr>PowerPoint Presentation</vt:lpstr>
      <vt:lpstr> NFHS Network</vt:lpstr>
      <vt:lpstr>NFHS Network</vt:lpstr>
      <vt:lpstr>PowerPoint Presentation</vt:lpstr>
      <vt:lpstr> 2020-22 nfhs water polo resources</vt:lpstr>
      <vt:lpstr>NFHS water polo publications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NFHS Swimming and diving Rules PowerPoint</dc:title>
  <dc:creator>Sandy Searcy</dc:creator>
  <cp:lastModifiedBy>Sue</cp:lastModifiedBy>
  <cp:revision>2</cp:revision>
  <cp:lastPrinted>2020-02-10T18:46:21Z</cp:lastPrinted>
  <dcterms:created xsi:type="dcterms:W3CDTF">2020-03-13T15:35:46Z</dcterms:created>
  <dcterms:modified xsi:type="dcterms:W3CDTF">2021-03-18T15:00:48Z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0x01010099F9EF1E200EEB438C26E5F83F4F8AEA</vt:lpwstr>
  </property>
</Properties>
</file>